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8" r:id="rId1"/>
  </p:sldMasterIdLst>
  <p:notesMasterIdLst>
    <p:notesMasterId r:id="rId31"/>
  </p:notesMasterIdLst>
  <p:sldIdLst>
    <p:sldId id="256" r:id="rId2"/>
    <p:sldId id="399" r:id="rId3"/>
    <p:sldId id="300" r:id="rId4"/>
    <p:sldId id="397" r:id="rId5"/>
    <p:sldId id="363" r:id="rId6"/>
    <p:sldId id="365" r:id="rId7"/>
    <p:sldId id="389" r:id="rId8"/>
    <p:sldId id="366" r:id="rId9"/>
    <p:sldId id="367" r:id="rId10"/>
    <p:sldId id="368" r:id="rId11"/>
    <p:sldId id="369" r:id="rId12"/>
    <p:sldId id="370" r:id="rId13"/>
    <p:sldId id="372" r:id="rId14"/>
    <p:sldId id="375" r:id="rId15"/>
    <p:sldId id="374" r:id="rId16"/>
    <p:sldId id="337" r:id="rId17"/>
    <p:sldId id="400" r:id="rId18"/>
    <p:sldId id="401" r:id="rId19"/>
    <p:sldId id="344" r:id="rId20"/>
    <p:sldId id="378" r:id="rId21"/>
    <p:sldId id="379" r:id="rId22"/>
    <p:sldId id="380" r:id="rId23"/>
    <p:sldId id="402" r:id="rId24"/>
    <p:sldId id="382" r:id="rId25"/>
    <p:sldId id="381" r:id="rId26"/>
    <p:sldId id="385" r:id="rId27"/>
    <p:sldId id="266" r:id="rId28"/>
    <p:sldId id="306" r:id="rId29"/>
    <p:sldId id="403" r:id="rId30"/>
  </p:sldIdLst>
  <p:sldSz cx="12192000" cy="6858000"/>
  <p:notesSz cx="6858000" cy="9144000"/>
  <p:embeddedFontLst>
    <p:embeddedFont>
      <p:font typeface="Dosis" panose="020B0604020202020204" charset="0"/>
      <p:regular r:id="rId32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Source Sans Pro" panose="020B050303040302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3481"/>
    <a:srgbClr val="FF6600"/>
    <a:srgbClr val="EDFC2C"/>
    <a:srgbClr val="0DB7C4"/>
    <a:srgbClr val="FF00CC"/>
    <a:srgbClr val="09CFFF"/>
    <a:srgbClr val="006699"/>
    <a:srgbClr val="00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53CC6F-1F70-446D-A29D-758EFE7B9F5D}">
  <a:tblStyle styleId="{1E53CC6F-1F70-446D-A29D-758EFE7B9F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53965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1750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82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2759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5537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5357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5984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2076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372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4012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410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31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16346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30732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90020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87573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92376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02484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13349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0301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140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9447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783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1078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8809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02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927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200" y="5542233"/>
            <a:ext cx="12192000" cy="36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" name="Google Shape;11;p2"/>
          <p:cNvSpPr/>
          <p:nvPr/>
        </p:nvSpPr>
        <p:spPr>
          <a:xfrm flipH="1">
            <a:off x="-200" y="0"/>
            <a:ext cx="12192000" cy="554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14400" y="3366967"/>
            <a:ext cx="7079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rot="10800000">
            <a:off x="-200" y="5026433"/>
            <a:ext cx="12192000" cy="9168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1" name="Google Shape;21;p4"/>
          <p:cNvSpPr/>
          <p:nvPr/>
        </p:nvSpPr>
        <p:spPr>
          <a:xfrm flipH="1">
            <a:off x="-200" y="0"/>
            <a:ext cx="12192000" cy="502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2155300" y="0"/>
            <a:ext cx="7881200" cy="50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558786" algn="ctr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2438339" lvl="3" indent="-457189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3047924" lvl="4" indent="-457189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3657509" lvl="5" indent="-457189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4267093" lvl="6" indent="-457189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4876678" lvl="7" indent="-457189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5486263" lvl="8" indent="-457189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-100" y="4560000"/>
            <a:ext cx="892800" cy="229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>
            <a:off x="-100" y="0"/>
            <a:ext cx="8928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3" name="Google Shape;33;p6"/>
          <p:cNvSpPr/>
          <p:nvPr/>
        </p:nvSpPr>
        <p:spPr>
          <a:xfrm flipH="1">
            <a:off x="-100" y="0"/>
            <a:ext cx="892800" cy="152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125900" y="7464"/>
            <a:ext cx="4736800" cy="152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125900" y="2045676"/>
            <a:ext cx="3739600" cy="44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5090831" y="2045676"/>
            <a:ext cx="3739600" cy="44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 sz="3200"/>
            </a:lvl1pPr>
            <a:lvl2pPr lvl="1">
              <a:buNone/>
              <a:defRPr sz="3200"/>
            </a:lvl2pPr>
            <a:lvl3pPr lvl="2">
              <a:buNone/>
              <a:defRPr sz="3200"/>
            </a:lvl3pPr>
            <a:lvl4pPr lvl="3">
              <a:buNone/>
              <a:defRPr sz="3200"/>
            </a:lvl4pPr>
            <a:lvl5pPr lvl="4">
              <a:buNone/>
              <a:defRPr sz="3200"/>
            </a:lvl5pPr>
            <a:lvl6pPr lvl="5">
              <a:buNone/>
              <a:defRPr sz="3200"/>
            </a:lvl6pPr>
            <a:lvl7pPr lvl="6">
              <a:buNone/>
              <a:defRPr sz="3200"/>
            </a:lvl7pPr>
            <a:lvl8pPr lvl="7">
              <a:buNone/>
              <a:defRPr sz="3200"/>
            </a:lvl8pPr>
            <a:lvl9pPr lvl="8">
              <a:buNone/>
              <a:defRPr sz="3200"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background">
  <p:cSld name="TITLE_ONLY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2" b="13906"/>
          <a:stretch/>
        </p:blipFill>
        <p:spPr>
          <a:xfrm>
            <a:off x="-99" y="-1"/>
            <a:ext cx="12192100" cy="6860276"/>
          </a:xfrm>
          <a:prstGeom prst="rect">
            <a:avLst/>
          </a:prstGeom>
        </p:spPr>
      </p:pic>
      <p:sp>
        <p:nvSpPr>
          <p:cNvPr id="52" name="Google Shape;52;p9"/>
          <p:cNvSpPr/>
          <p:nvPr/>
        </p:nvSpPr>
        <p:spPr>
          <a:xfrm flipH="1">
            <a:off x="-100" y="0"/>
            <a:ext cx="2468800" cy="6858000"/>
          </a:xfrm>
          <a:prstGeom prst="rect">
            <a:avLst/>
          </a:prstGeom>
          <a:solidFill>
            <a:srgbClr val="00B0F0">
              <a:alpha val="56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3" name="Google Shape;53;p9"/>
          <p:cNvSpPr/>
          <p:nvPr/>
        </p:nvSpPr>
        <p:spPr>
          <a:xfrm flipH="1">
            <a:off x="-100" y="0"/>
            <a:ext cx="2468800" cy="152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313633" y="1723200"/>
            <a:ext cx="1841600" cy="15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2468800" cy="152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-100" y="0"/>
            <a:ext cx="8928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7" name="Google Shape;27;p5"/>
          <p:cNvSpPr/>
          <p:nvPr/>
        </p:nvSpPr>
        <p:spPr>
          <a:xfrm flipH="1">
            <a:off x="-100" y="0"/>
            <a:ext cx="892800" cy="152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125900" y="7464"/>
            <a:ext cx="4736800" cy="152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1125900" y="2050767"/>
            <a:ext cx="6892000" cy="45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▹"/>
              <a:defRPr sz="3200"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3200"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95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25900" y="7464"/>
            <a:ext cx="4736800" cy="15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25900" y="2050767"/>
            <a:ext cx="6892000" cy="4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ource Sans Pro"/>
              <a:buChar char="▹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⬩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⬞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32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32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32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32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32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32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32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32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32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5" r:id="rId4"/>
    <p:sldLayoutId id="2147483659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ctrTitle"/>
          </p:nvPr>
        </p:nvSpPr>
        <p:spPr>
          <a:xfrm>
            <a:off x="770805" y="817418"/>
            <a:ext cx="9065924" cy="399640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en-US" b="1" dirty="0"/>
              <a:t>¿CÓMO SE </a:t>
            </a:r>
            <a:br>
              <a:rPr lang="en-US" b="1" dirty="0"/>
            </a:br>
            <a:r>
              <a:rPr lang="en-US" dirty="0"/>
              <a:t>FABRICA</a:t>
            </a:r>
            <a:br>
              <a:rPr lang="en-US" dirty="0"/>
            </a:br>
            <a:r>
              <a:rPr lang="en-US" dirty="0"/>
              <a:t>ALMA Y ESPÍRITU?.</a:t>
            </a:r>
            <a:endParaRPr sz="6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86999" y="5982851"/>
            <a:ext cx="12005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</a:rPr>
              <a:t>Conferencia 11 / Fase A</a:t>
            </a:r>
            <a:r>
              <a:rPr lang="es-MX" sz="2800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</a:rPr>
              <a:t>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1" r="24798"/>
          <a:stretch/>
        </p:blipFill>
        <p:spPr>
          <a:xfrm>
            <a:off x="8372819" y="327168"/>
            <a:ext cx="3466643" cy="650145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10" y="5639848"/>
            <a:ext cx="1237990" cy="1188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 dirty="0"/>
          </a:p>
        </p:txBody>
      </p:sp>
      <p:sp>
        <p:nvSpPr>
          <p:cNvPr id="8" name="Google Shape;81;p13"/>
          <p:cNvSpPr txBox="1">
            <a:spLocks/>
          </p:cNvSpPr>
          <p:nvPr/>
        </p:nvSpPr>
        <p:spPr>
          <a:xfrm>
            <a:off x="1245763" y="813139"/>
            <a:ext cx="2000691" cy="70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CO" sz="2667" noProof="1">
                <a:latin typeface="Source Sans Pro" panose="020B0503030403020204" pitchFamily="34" charset="0"/>
              </a:rPr>
              <a:t>Poderes</a:t>
            </a:r>
            <a:r>
              <a:rPr lang="en-US" sz="2667" dirty="0">
                <a:latin typeface="Source Sans Pro" panose="020B0503030403020204" pitchFamily="34" charset="0"/>
              </a:rPr>
              <a:t>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02" y="2421152"/>
            <a:ext cx="1736895" cy="3571369"/>
          </a:xfrm>
          <a:prstGeom prst="rect">
            <a:avLst/>
          </a:prstGeom>
        </p:spPr>
      </p:pic>
      <p:sp>
        <p:nvSpPr>
          <p:cNvPr id="14" name="Google Shape;82;p13"/>
          <p:cNvSpPr txBox="1">
            <a:spLocks/>
          </p:cNvSpPr>
          <p:nvPr/>
        </p:nvSpPr>
        <p:spPr>
          <a:xfrm>
            <a:off x="1543235" y="1530457"/>
            <a:ext cx="1242027" cy="67241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5463" algn="ctr"/>
            <a:r>
              <a:rPr lang="es-MX" sz="1867" dirty="0"/>
              <a:t>Cuerpo </a:t>
            </a:r>
          </a:p>
          <a:p>
            <a:pPr marL="135463" algn="ctr"/>
            <a:r>
              <a:rPr lang="es-MX" sz="1867" b="1" dirty="0"/>
              <a:t>Astral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53" y="6024894"/>
            <a:ext cx="713191" cy="724588"/>
          </a:xfrm>
          <a:prstGeom prst="rect">
            <a:avLst/>
          </a:prstGeom>
        </p:spPr>
      </p:pic>
      <p:sp>
        <p:nvSpPr>
          <p:cNvPr id="23" name="Google Shape;91;p14"/>
          <p:cNvSpPr txBox="1">
            <a:spLocks/>
          </p:cNvSpPr>
          <p:nvPr/>
        </p:nvSpPr>
        <p:spPr>
          <a:xfrm>
            <a:off x="3174562" y="3266256"/>
            <a:ext cx="3085600" cy="1425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▹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⬩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⬞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es-MX" sz="2133" dirty="0" smtClean="0"/>
              <a:t>Gobernar las Salamandras del Fuego.</a:t>
            </a:r>
            <a:endParaRPr lang="es-MX" sz="2133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27" y="2404965"/>
            <a:ext cx="1736895" cy="3571369"/>
          </a:xfrm>
          <a:prstGeom prst="rect">
            <a:avLst/>
          </a:prstGeom>
        </p:spPr>
      </p:pic>
      <p:sp>
        <p:nvSpPr>
          <p:cNvPr id="13" name="Google Shape;82;p13"/>
          <p:cNvSpPr txBox="1">
            <a:spLocks/>
          </p:cNvSpPr>
          <p:nvPr/>
        </p:nvSpPr>
        <p:spPr>
          <a:xfrm>
            <a:off x="6858760" y="1514271"/>
            <a:ext cx="1242027" cy="67241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5463" algn="ctr"/>
            <a:r>
              <a:rPr lang="es-MX" sz="1867" dirty="0"/>
              <a:t>Cuerpo </a:t>
            </a:r>
          </a:p>
          <a:p>
            <a:pPr marL="135463" algn="ctr"/>
            <a:r>
              <a:rPr lang="es-MX" sz="1867" b="1" dirty="0"/>
              <a:t>Mental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178" y="6008707"/>
            <a:ext cx="713191" cy="724588"/>
          </a:xfrm>
          <a:prstGeom prst="rect">
            <a:avLst/>
          </a:prstGeom>
        </p:spPr>
      </p:pic>
      <p:sp>
        <p:nvSpPr>
          <p:cNvPr id="17" name="Google Shape;91;p14"/>
          <p:cNvSpPr txBox="1">
            <a:spLocks/>
          </p:cNvSpPr>
          <p:nvPr/>
        </p:nvSpPr>
        <p:spPr>
          <a:xfrm>
            <a:off x="8673176" y="3281477"/>
            <a:ext cx="3253676" cy="1706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▹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⬩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⬞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es-MX" sz="2133" dirty="0" smtClean="0"/>
              <a:t>Entrar </a:t>
            </a:r>
            <a:r>
              <a:rPr lang="es-MX" sz="2133" dirty="0"/>
              <a:t>en contacto con los Silfos y Sílfides del Aire, recibir toda su sabiduría.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5737" y="4691462"/>
            <a:ext cx="2443249" cy="1648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4562" y="1498712"/>
            <a:ext cx="2905125" cy="157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7041" y="5038202"/>
            <a:ext cx="2525945" cy="1695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8"/>
          <a:srcRect l="2364" t="9702" r="-922" b="19234"/>
          <a:stretch/>
        </p:blipFill>
        <p:spPr>
          <a:xfrm>
            <a:off x="9127295" y="1316014"/>
            <a:ext cx="2075377" cy="193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7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 dirty="0"/>
          </a:p>
        </p:txBody>
      </p:sp>
      <p:sp>
        <p:nvSpPr>
          <p:cNvPr id="8" name="Google Shape;81;p13"/>
          <p:cNvSpPr txBox="1">
            <a:spLocks/>
          </p:cNvSpPr>
          <p:nvPr/>
        </p:nvSpPr>
        <p:spPr>
          <a:xfrm>
            <a:off x="1411669" y="204721"/>
            <a:ext cx="2000691" cy="70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CO" sz="2667" noProof="1">
                <a:latin typeface="Source Sans Pro" panose="020B0503030403020204" pitchFamily="34" charset="0"/>
              </a:rPr>
              <a:t>Poderes</a:t>
            </a:r>
            <a:r>
              <a:rPr lang="en-US" sz="2667" dirty="0">
                <a:latin typeface="Source Sans Pro" panose="020B0503030403020204" pitchFamily="34" charset="0"/>
              </a:rPr>
              <a:t>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45" y="1880015"/>
            <a:ext cx="2063917" cy="4243786"/>
          </a:xfrm>
          <a:prstGeom prst="rect">
            <a:avLst/>
          </a:prstGeom>
        </p:spPr>
      </p:pic>
      <p:sp>
        <p:nvSpPr>
          <p:cNvPr id="14" name="Google Shape;82;p13"/>
          <p:cNvSpPr txBox="1">
            <a:spLocks/>
          </p:cNvSpPr>
          <p:nvPr/>
        </p:nvSpPr>
        <p:spPr>
          <a:xfrm>
            <a:off x="1411669" y="1006435"/>
            <a:ext cx="1242027" cy="67241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5463" algn="ctr"/>
            <a:r>
              <a:rPr lang="es-MX" sz="1867" dirty="0"/>
              <a:t>Cuerpo </a:t>
            </a:r>
          </a:p>
          <a:p>
            <a:pPr marL="135463" algn="ctr"/>
            <a:r>
              <a:rPr lang="es-MX" sz="1867" b="1" dirty="0"/>
              <a:t>Causal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823" y="6123801"/>
            <a:ext cx="713191" cy="724588"/>
          </a:xfrm>
          <a:prstGeom prst="rect">
            <a:avLst/>
          </a:prstGeom>
        </p:spPr>
      </p:pic>
      <p:sp>
        <p:nvSpPr>
          <p:cNvPr id="23" name="Google Shape;91;p14"/>
          <p:cNvSpPr txBox="1">
            <a:spLocks/>
          </p:cNvSpPr>
          <p:nvPr/>
        </p:nvSpPr>
        <p:spPr>
          <a:xfrm>
            <a:off x="2870442" y="3027144"/>
            <a:ext cx="3367975" cy="974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▹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⬩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⬞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algn="ctr"/>
            <a:r>
              <a:rPr lang="es-MX" dirty="0"/>
              <a:t>Se obtiene el poder de </a:t>
            </a:r>
            <a:r>
              <a:rPr lang="es-MX" b="1" dirty="0"/>
              <a:t>gobernar</a:t>
            </a:r>
            <a:r>
              <a:rPr lang="es-MX" dirty="0"/>
              <a:t> a toda la </a:t>
            </a:r>
            <a:r>
              <a:rPr lang="es-MX" b="1" dirty="0"/>
              <a:t>Naturaleza</a:t>
            </a:r>
            <a:r>
              <a:rPr lang="es-MX" b="1" dirty="0" smtClean="0"/>
              <a:t>.</a:t>
            </a:r>
            <a:endParaRPr lang="es-MX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417" y="1229491"/>
            <a:ext cx="5039183" cy="5544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125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745677" y="3293914"/>
            <a:ext cx="4479252" cy="201043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es-MX" sz="2400" dirty="0"/>
              <a:t>En cada una de las Iniciaciones se nos </a:t>
            </a:r>
            <a:r>
              <a:rPr lang="es-MX" sz="2400" b="1" dirty="0"/>
              <a:t>otorgan facultades, </a:t>
            </a:r>
            <a:r>
              <a:rPr lang="es-MX" sz="2400" dirty="0"/>
              <a:t>que se encuentran latentes en todos los seres, pero que </a:t>
            </a:r>
            <a:r>
              <a:rPr lang="es-MX" sz="2400" b="1" dirty="0"/>
              <a:t>no las saben</a:t>
            </a:r>
            <a:r>
              <a:rPr lang="es-MX" sz="2400" dirty="0"/>
              <a:t> manejar.</a:t>
            </a:r>
            <a:endParaRPr lang="es-MX" sz="2400" b="1"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 dirty="0"/>
          </a:p>
        </p:txBody>
      </p:sp>
      <p:sp>
        <p:nvSpPr>
          <p:cNvPr id="8" name="Google Shape;81;p13"/>
          <p:cNvSpPr txBox="1">
            <a:spLocks/>
          </p:cNvSpPr>
          <p:nvPr/>
        </p:nvSpPr>
        <p:spPr>
          <a:xfrm>
            <a:off x="957662" y="760000"/>
            <a:ext cx="6845511" cy="70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n-US" sz="2667" dirty="0">
                <a:latin typeface="Source Sans Pro" panose="020B0503030403020204" pitchFamily="34" charset="0"/>
              </a:rPr>
              <a:t>¿</a:t>
            </a:r>
            <a:r>
              <a:rPr lang="es-CO" sz="2667" noProof="1">
                <a:latin typeface="Source Sans Pro" panose="020B0503030403020204" pitchFamily="34" charset="0"/>
              </a:rPr>
              <a:t>Qué</a:t>
            </a:r>
            <a:r>
              <a:rPr lang="en-US" sz="2667" dirty="0">
                <a:latin typeface="Source Sans Pro" panose="020B0503030403020204" pitchFamily="34" charset="0"/>
              </a:rPr>
              <a:t> </a:t>
            </a:r>
            <a:r>
              <a:rPr lang="es-CO" sz="2667" noProof="1">
                <a:latin typeface="Source Sans Pro" panose="020B0503030403020204" pitchFamily="34" charset="0"/>
              </a:rPr>
              <a:t>es</a:t>
            </a:r>
            <a:r>
              <a:rPr lang="en-US" sz="2667" dirty="0">
                <a:latin typeface="Source Sans Pro" panose="020B0503030403020204" pitchFamily="34" charset="0"/>
              </a:rPr>
              <a:t> el alma?.</a:t>
            </a:r>
          </a:p>
        </p:txBody>
      </p:sp>
      <p:sp>
        <p:nvSpPr>
          <p:cNvPr id="9" name="Google Shape;90;p14"/>
          <p:cNvSpPr txBox="1">
            <a:spLocks/>
          </p:cNvSpPr>
          <p:nvPr/>
        </p:nvSpPr>
        <p:spPr>
          <a:xfrm>
            <a:off x="1051165" y="1763574"/>
            <a:ext cx="4579475" cy="122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MX" sz="6000" b="1" dirty="0">
                <a:solidFill>
                  <a:srgbClr val="0DB7C4"/>
                </a:solidFill>
              </a:rPr>
              <a:t>FACULTADES</a:t>
            </a:r>
            <a:endParaRPr lang="en-US" sz="6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118" y="633000"/>
            <a:ext cx="2366259" cy="506321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83" y="5823215"/>
            <a:ext cx="844443" cy="85793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9282" y="4670677"/>
            <a:ext cx="1660474" cy="2010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/>
          <a:srcRect l="29577"/>
          <a:stretch/>
        </p:blipFill>
        <p:spPr>
          <a:xfrm>
            <a:off x="9098461" y="2377632"/>
            <a:ext cx="2412775" cy="2154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9294" y="345166"/>
            <a:ext cx="3371528" cy="1894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Elipse 2"/>
          <p:cNvSpPr/>
          <p:nvPr/>
        </p:nvSpPr>
        <p:spPr>
          <a:xfrm>
            <a:off x="6526254" y="3187700"/>
            <a:ext cx="230146" cy="235757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0000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6526254" y="2872507"/>
            <a:ext cx="230146" cy="23575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/>
          <p:cNvSpPr/>
          <p:nvPr/>
        </p:nvSpPr>
        <p:spPr>
          <a:xfrm>
            <a:off x="6526254" y="2557314"/>
            <a:ext cx="230146" cy="235757"/>
          </a:xfrm>
          <a:prstGeom prst="ellipse">
            <a:avLst/>
          </a:prstGeom>
          <a:solidFill>
            <a:srgbClr val="EDFC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Elipse 16"/>
          <p:cNvSpPr/>
          <p:nvPr/>
        </p:nvSpPr>
        <p:spPr>
          <a:xfrm>
            <a:off x="6527262" y="1763574"/>
            <a:ext cx="230146" cy="235757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/>
          <p:cNvSpPr/>
          <p:nvPr/>
        </p:nvSpPr>
        <p:spPr>
          <a:xfrm>
            <a:off x="6526254" y="373022"/>
            <a:ext cx="230146" cy="235757"/>
          </a:xfrm>
          <a:prstGeom prst="ellipse">
            <a:avLst/>
          </a:prstGeom>
          <a:solidFill>
            <a:srgbClr val="9C34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/>
          <p:cNvSpPr/>
          <p:nvPr/>
        </p:nvSpPr>
        <p:spPr>
          <a:xfrm>
            <a:off x="6539962" y="1288875"/>
            <a:ext cx="230146" cy="2357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/>
          <p:cNvSpPr/>
          <p:nvPr/>
        </p:nvSpPr>
        <p:spPr>
          <a:xfrm>
            <a:off x="6526254" y="713118"/>
            <a:ext cx="230146" cy="23575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Google Shape;81;p13"/>
          <p:cNvSpPr txBox="1">
            <a:spLocks/>
          </p:cNvSpPr>
          <p:nvPr/>
        </p:nvSpPr>
        <p:spPr>
          <a:xfrm>
            <a:off x="6729622" y="2990385"/>
            <a:ext cx="2207509" cy="53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n-US" sz="1800" dirty="0" err="1" smtClean="0">
                <a:solidFill>
                  <a:srgbClr val="FF0000"/>
                </a:solidFill>
                <a:latin typeface="Source Sans Pro" panose="020B0503030403020204" pitchFamily="34" charset="0"/>
              </a:rPr>
              <a:t>Ver</a:t>
            </a:r>
            <a:r>
              <a:rPr lang="en-US" sz="1800" dirty="0" smtClean="0">
                <a:solidFill>
                  <a:srgbClr val="FF0000"/>
                </a:solidFill>
                <a:latin typeface="Source Sans Pro" panose="020B0503030403020204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Source Sans Pro" panose="020B0503030403020204" pitchFamily="34" charset="0"/>
              </a:rPr>
              <a:t>los</a:t>
            </a:r>
            <a:r>
              <a:rPr lang="en-US" sz="1800" dirty="0" smtClean="0">
                <a:solidFill>
                  <a:srgbClr val="FF0000"/>
                </a:solidFill>
                <a:latin typeface="Source Sans Pro" panose="020B0503030403020204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Source Sans Pro" panose="020B0503030403020204" pitchFamily="34" charset="0"/>
              </a:rPr>
              <a:t>elementales</a:t>
            </a:r>
            <a:endParaRPr lang="en-US" sz="1800" dirty="0">
              <a:solidFill>
                <a:srgbClr val="FF0000"/>
              </a:solidFill>
              <a:latin typeface="Source Sans Pro" panose="020B0503030403020204" pitchFamily="34" charset="0"/>
            </a:endParaRPr>
          </a:p>
        </p:txBody>
      </p:sp>
      <p:sp>
        <p:nvSpPr>
          <p:cNvPr id="22" name="Google Shape;81;p13"/>
          <p:cNvSpPr txBox="1">
            <a:spLocks/>
          </p:cNvSpPr>
          <p:nvPr/>
        </p:nvSpPr>
        <p:spPr>
          <a:xfrm>
            <a:off x="6748100" y="2696476"/>
            <a:ext cx="2769174" cy="53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n-US" sz="1800" dirty="0" err="1" smtClean="0">
                <a:solidFill>
                  <a:srgbClr val="FF6600"/>
                </a:solidFill>
                <a:latin typeface="Source Sans Pro" panose="020B0503030403020204" pitchFamily="34" charset="0"/>
              </a:rPr>
              <a:t>Recuerdo</a:t>
            </a:r>
            <a:r>
              <a:rPr lang="en-US" sz="1800" dirty="0" smtClean="0">
                <a:solidFill>
                  <a:srgbClr val="FF6600"/>
                </a:solidFill>
                <a:latin typeface="Source Sans Pro" panose="020B0503030403020204" pitchFamily="34" charset="0"/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  <a:latin typeface="Source Sans Pro" panose="020B0503030403020204" pitchFamily="34" charset="0"/>
              </a:rPr>
              <a:t>vidas</a:t>
            </a:r>
            <a:r>
              <a:rPr lang="en-US" sz="1800" dirty="0" smtClean="0">
                <a:solidFill>
                  <a:srgbClr val="FF6600"/>
                </a:solidFill>
                <a:latin typeface="Source Sans Pro" panose="020B0503030403020204" pitchFamily="34" charset="0"/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  <a:latin typeface="Source Sans Pro" panose="020B0503030403020204" pitchFamily="34" charset="0"/>
              </a:rPr>
              <a:t>pasadas</a:t>
            </a:r>
            <a:endParaRPr lang="en-US" sz="1800" dirty="0">
              <a:solidFill>
                <a:srgbClr val="FF6600"/>
              </a:solidFill>
              <a:latin typeface="Source Sans Pro" panose="020B0503030403020204" pitchFamily="34" charset="0"/>
            </a:endParaRPr>
          </a:p>
        </p:txBody>
      </p:sp>
      <p:sp>
        <p:nvSpPr>
          <p:cNvPr id="23" name="Google Shape;81;p13"/>
          <p:cNvSpPr txBox="1">
            <a:spLocks/>
          </p:cNvSpPr>
          <p:nvPr/>
        </p:nvSpPr>
        <p:spPr>
          <a:xfrm>
            <a:off x="6729622" y="2326599"/>
            <a:ext cx="1345944" cy="53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n-US" sz="1800" dirty="0" err="1" smtClean="0">
                <a:solidFill>
                  <a:schemeClr val="accent4">
                    <a:lumMod val="75000"/>
                  </a:schemeClr>
                </a:solidFill>
                <a:latin typeface="Source Sans Pro" panose="020B0503030403020204" pitchFamily="34" charset="0"/>
              </a:rPr>
              <a:t>Telepatía</a:t>
            </a:r>
            <a:endParaRPr lang="en-US" sz="1800" dirty="0">
              <a:solidFill>
                <a:schemeClr val="accent4">
                  <a:lumMod val="75000"/>
                </a:schemeClr>
              </a:solidFill>
              <a:latin typeface="Source Sans Pro" panose="020B0503030403020204" pitchFamily="34" charset="0"/>
            </a:endParaRPr>
          </a:p>
        </p:txBody>
      </p:sp>
      <p:sp>
        <p:nvSpPr>
          <p:cNvPr id="24" name="Google Shape;81;p13"/>
          <p:cNvSpPr txBox="1">
            <a:spLocks/>
          </p:cNvSpPr>
          <p:nvPr/>
        </p:nvSpPr>
        <p:spPr>
          <a:xfrm>
            <a:off x="6729622" y="1588132"/>
            <a:ext cx="1345944" cy="53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n-US" sz="1800" dirty="0" err="1" smtClean="0">
                <a:solidFill>
                  <a:srgbClr val="00B050"/>
                </a:solidFill>
                <a:latin typeface="Source Sans Pro" panose="020B0503030403020204" pitchFamily="34" charset="0"/>
              </a:rPr>
              <a:t>Intuición</a:t>
            </a:r>
            <a:endParaRPr lang="en-US" sz="1800" dirty="0">
              <a:solidFill>
                <a:srgbClr val="00B050"/>
              </a:solidFill>
              <a:latin typeface="Source Sans Pro" panose="020B0503030403020204" pitchFamily="34" charset="0"/>
            </a:endParaRPr>
          </a:p>
        </p:txBody>
      </p:sp>
      <p:sp>
        <p:nvSpPr>
          <p:cNvPr id="25" name="Google Shape;81;p13"/>
          <p:cNvSpPr txBox="1">
            <a:spLocks/>
          </p:cNvSpPr>
          <p:nvPr/>
        </p:nvSpPr>
        <p:spPr>
          <a:xfrm>
            <a:off x="6753877" y="1280075"/>
            <a:ext cx="1785214" cy="53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n-US" sz="1800" dirty="0" err="1" smtClean="0">
                <a:solidFill>
                  <a:schemeClr val="accent1"/>
                </a:solidFill>
                <a:latin typeface="Source Sans Pro" panose="020B0503030403020204" pitchFamily="34" charset="0"/>
              </a:rPr>
              <a:t>Oído</a:t>
            </a:r>
            <a:r>
              <a:rPr lang="en-US" sz="1800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  <a:latin typeface="Source Sans Pro" panose="020B0503030403020204" pitchFamily="34" charset="0"/>
              </a:rPr>
              <a:t>Mágico</a:t>
            </a:r>
            <a:r>
              <a:rPr lang="en-US" sz="1800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, Don de </a:t>
            </a:r>
            <a:r>
              <a:rPr lang="en-US" sz="1800" dirty="0" err="1" smtClean="0">
                <a:solidFill>
                  <a:schemeClr val="accent1"/>
                </a:solidFill>
                <a:latin typeface="Source Sans Pro" panose="020B0503030403020204" pitchFamily="34" charset="0"/>
              </a:rPr>
              <a:t>lenguas</a:t>
            </a:r>
            <a:r>
              <a:rPr lang="en-US" sz="1800" dirty="0" smtClean="0">
                <a:solidFill>
                  <a:schemeClr val="accent1"/>
                </a:solidFill>
                <a:latin typeface="Source Sans Pro" panose="020B0503030403020204" pitchFamily="34" charset="0"/>
              </a:rPr>
              <a:t> </a:t>
            </a:r>
            <a:endParaRPr lang="en-US" sz="1800" dirty="0">
              <a:solidFill>
                <a:schemeClr val="accent1"/>
              </a:solidFill>
              <a:latin typeface="Source Sans Pro" panose="020B0503030403020204" pitchFamily="34" charset="0"/>
            </a:endParaRPr>
          </a:p>
        </p:txBody>
      </p:sp>
      <p:sp>
        <p:nvSpPr>
          <p:cNvPr id="26" name="Google Shape;81;p13"/>
          <p:cNvSpPr txBox="1">
            <a:spLocks/>
          </p:cNvSpPr>
          <p:nvPr/>
        </p:nvSpPr>
        <p:spPr>
          <a:xfrm>
            <a:off x="6814015" y="599810"/>
            <a:ext cx="1498801" cy="53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n-US" sz="1800" dirty="0" err="1" smtClean="0">
                <a:solidFill>
                  <a:srgbClr val="7030A0"/>
                </a:solidFill>
                <a:latin typeface="Source Sans Pro" panose="020B0503030403020204" pitchFamily="34" charset="0"/>
              </a:rPr>
              <a:t>Clarividencia</a:t>
            </a:r>
            <a:endParaRPr lang="en-US" sz="1800" dirty="0" smtClean="0">
              <a:solidFill>
                <a:srgbClr val="7030A0"/>
              </a:solidFill>
              <a:latin typeface="Source Sans Pro" panose="020B0503030403020204" pitchFamily="34" charset="0"/>
            </a:endParaRPr>
          </a:p>
        </p:txBody>
      </p:sp>
      <p:sp>
        <p:nvSpPr>
          <p:cNvPr id="27" name="Google Shape;81;p13"/>
          <p:cNvSpPr txBox="1">
            <a:spLocks/>
          </p:cNvSpPr>
          <p:nvPr/>
        </p:nvSpPr>
        <p:spPr>
          <a:xfrm>
            <a:off x="6788181" y="230577"/>
            <a:ext cx="1498801" cy="53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n-US" sz="1800" dirty="0" err="1" smtClean="0">
                <a:solidFill>
                  <a:srgbClr val="9C3481"/>
                </a:solidFill>
                <a:latin typeface="Source Sans Pro" panose="020B0503030403020204" pitchFamily="34" charset="0"/>
              </a:rPr>
              <a:t>Polividencia</a:t>
            </a:r>
            <a:endParaRPr lang="en-US" sz="1800" dirty="0">
              <a:solidFill>
                <a:srgbClr val="9C3481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41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uild="p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2" t="19394" r="34041" b="13737"/>
          <a:stretch/>
        </p:blipFill>
        <p:spPr>
          <a:xfrm>
            <a:off x="5478305" y="759999"/>
            <a:ext cx="2731555" cy="5044601"/>
          </a:xfrm>
          <a:prstGeom prst="rect">
            <a:avLst/>
          </a:prstGeom>
        </p:spPr>
      </p:pic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872466" y="3597218"/>
            <a:ext cx="4391865" cy="220738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es-MX" sz="2400" dirty="0"/>
              <a:t>Porque en la medida que el </a:t>
            </a:r>
            <a:r>
              <a:rPr lang="es-MX" sz="2400" b="1" dirty="0"/>
              <a:t>desarrollo psíquico </a:t>
            </a:r>
            <a:r>
              <a:rPr lang="es-MX" sz="2400" dirty="0"/>
              <a:t>se va dando, </a:t>
            </a:r>
            <a:r>
              <a:rPr lang="es-MX" sz="2400" b="1" dirty="0"/>
              <a:t>todas esas fuerzas </a:t>
            </a:r>
            <a:r>
              <a:rPr lang="es-MX" sz="2400" dirty="0"/>
              <a:t>se van integrando en torno a </a:t>
            </a:r>
            <a:r>
              <a:rPr lang="es-MX" sz="2400" b="1" dirty="0"/>
              <a:t>nuestro Ser. </a:t>
            </a:r>
            <a:r>
              <a:rPr lang="es-MX" sz="2400" dirty="0"/>
              <a:t> </a:t>
            </a:r>
            <a:endParaRPr lang="es-MX" sz="2400" b="1"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 dirty="0"/>
          </a:p>
        </p:txBody>
      </p:sp>
      <p:sp>
        <p:nvSpPr>
          <p:cNvPr id="8" name="Google Shape;81;p13"/>
          <p:cNvSpPr txBox="1">
            <a:spLocks/>
          </p:cNvSpPr>
          <p:nvPr/>
        </p:nvSpPr>
        <p:spPr>
          <a:xfrm>
            <a:off x="984330" y="1008580"/>
            <a:ext cx="4280001" cy="70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n-US" sz="2667" dirty="0">
                <a:latin typeface="Source Sans Pro" panose="020B0503030403020204" pitchFamily="34" charset="0"/>
              </a:rPr>
              <a:t>¿</a:t>
            </a:r>
            <a:r>
              <a:rPr lang="es-CO" sz="2667" noProof="1">
                <a:latin typeface="Source Sans Pro" panose="020B0503030403020204" pitchFamily="34" charset="0"/>
              </a:rPr>
              <a:t>Qué</a:t>
            </a:r>
            <a:r>
              <a:rPr lang="en-US" sz="2667" dirty="0">
                <a:latin typeface="Source Sans Pro" panose="020B0503030403020204" pitchFamily="34" charset="0"/>
              </a:rPr>
              <a:t> </a:t>
            </a:r>
            <a:r>
              <a:rPr lang="es-CO" sz="2667" noProof="1">
                <a:latin typeface="Source Sans Pro" panose="020B0503030403020204" pitchFamily="34" charset="0"/>
              </a:rPr>
              <a:t>es</a:t>
            </a:r>
            <a:r>
              <a:rPr lang="en-US" sz="2667" dirty="0">
                <a:latin typeface="Source Sans Pro" panose="020B0503030403020204" pitchFamily="34" charset="0"/>
              </a:rPr>
              <a:t> el alma?.</a:t>
            </a:r>
          </a:p>
        </p:txBody>
      </p:sp>
      <p:sp>
        <p:nvSpPr>
          <p:cNvPr id="9" name="Google Shape;90;p14"/>
          <p:cNvSpPr txBox="1">
            <a:spLocks/>
          </p:cNvSpPr>
          <p:nvPr/>
        </p:nvSpPr>
        <p:spPr>
          <a:xfrm>
            <a:off x="872466" y="1757176"/>
            <a:ext cx="4579475" cy="122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MX" sz="8800" b="1" dirty="0">
                <a:solidFill>
                  <a:srgbClr val="0DB7C4"/>
                </a:solidFill>
              </a:rPr>
              <a:t>FUERZAS</a:t>
            </a:r>
            <a:endParaRPr lang="en-US" sz="8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860" y="5843527"/>
            <a:ext cx="844443" cy="85793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6888" y="4637212"/>
            <a:ext cx="3864144" cy="2042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398" y="2586446"/>
            <a:ext cx="3818634" cy="2032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408" y="333915"/>
            <a:ext cx="3920296" cy="2252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895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uild="p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1600538" y="858982"/>
            <a:ext cx="8665679" cy="345244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MX" sz="7200" i="0" dirty="0"/>
              <a:t>¿CÓMO SE FABRICA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7200" b="1" i="0" dirty="0"/>
              <a:t>EL ALMA?</a:t>
            </a:r>
            <a:endParaRPr sz="8000" b="1" dirty="0"/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-100" y="4560000"/>
            <a:ext cx="892800" cy="229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934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t="34056" r="-1060" b="35598"/>
          <a:stretch/>
        </p:blipFill>
        <p:spPr>
          <a:xfrm>
            <a:off x="3033006" y="3601509"/>
            <a:ext cx="3260004" cy="24487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57" b="3829"/>
          <a:stretch/>
        </p:blipFill>
        <p:spPr>
          <a:xfrm>
            <a:off x="5981851" y="3484894"/>
            <a:ext cx="3260007" cy="257529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22"/>
          <a:stretch/>
        </p:blipFill>
        <p:spPr>
          <a:xfrm>
            <a:off x="4538851" y="1111721"/>
            <a:ext cx="3260007" cy="2733731"/>
          </a:xfrm>
          <a:prstGeom prst="rect">
            <a:avLst/>
          </a:prstGeom>
        </p:spPr>
      </p:pic>
      <p:sp>
        <p:nvSpPr>
          <p:cNvPr id="8" name="Google Shape;90;p14"/>
          <p:cNvSpPr txBox="1">
            <a:spLocks/>
          </p:cNvSpPr>
          <p:nvPr/>
        </p:nvSpPr>
        <p:spPr>
          <a:xfrm>
            <a:off x="4723967" y="251669"/>
            <a:ext cx="2908219" cy="98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ctr"/>
            <a:r>
              <a:rPr lang="es-MX" sz="2667" b="1" dirty="0">
                <a:solidFill>
                  <a:schemeClr val="bg1">
                    <a:lumMod val="50000"/>
                  </a:schemeClr>
                </a:solidFill>
              </a:rPr>
              <a:t>SACRIFICIO</a:t>
            </a:r>
          </a:p>
          <a:p>
            <a:pPr algn="ctr"/>
            <a:r>
              <a:rPr lang="es-MX" sz="2667" dirty="0">
                <a:solidFill>
                  <a:schemeClr val="bg1">
                    <a:lumMod val="50000"/>
                  </a:schemeClr>
                </a:solidFill>
              </a:rPr>
              <a:t>POR LA HUMANIDAD</a:t>
            </a:r>
            <a:endParaRPr lang="en-US" sz="2667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Google Shape;90;p14"/>
          <p:cNvSpPr txBox="1">
            <a:spLocks/>
          </p:cNvSpPr>
          <p:nvPr/>
        </p:nvSpPr>
        <p:spPr>
          <a:xfrm>
            <a:off x="529708" y="4676660"/>
            <a:ext cx="2659285" cy="138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ctr"/>
            <a:r>
              <a:rPr lang="es-MX" sz="2667" b="1" dirty="0">
                <a:solidFill>
                  <a:schemeClr val="bg1">
                    <a:lumMod val="50000"/>
                  </a:schemeClr>
                </a:solidFill>
              </a:rPr>
              <a:t>MORIR</a:t>
            </a:r>
          </a:p>
          <a:p>
            <a:pPr algn="ctr"/>
            <a:r>
              <a:rPr lang="en-US" sz="2667" dirty="0">
                <a:solidFill>
                  <a:schemeClr val="bg1">
                    <a:lumMod val="50000"/>
                  </a:schemeClr>
                </a:solidFill>
              </a:rPr>
              <a:t>MUERTE </a:t>
            </a:r>
          </a:p>
          <a:p>
            <a:pPr algn="ctr"/>
            <a:r>
              <a:rPr lang="en-US" sz="2667" dirty="0">
                <a:solidFill>
                  <a:schemeClr val="bg1">
                    <a:lumMod val="50000"/>
                  </a:schemeClr>
                </a:solidFill>
              </a:rPr>
              <a:t>PSICOLÓGICA</a:t>
            </a:r>
          </a:p>
        </p:txBody>
      </p:sp>
      <p:sp>
        <p:nvSpPr>
          <p:cNvPr id="10" name="Google Shape;90;p14"/>
          <p:cNvSpPr txBox="1">
            <a:spLocks/>
          </p:cNvSpPr>
          <p:nvPr/>
        </p:nvSpPr>
        <p:spPr>
          <a:xfrm>
            <a:off x="9257095" y="4566972"/>
            <a:ext cx="2437595" cy="1493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ctr"/>
            <a:r>
              <a:rPr lang="es-MX" sz="2667" b="1" dirty="0">
                <a:solidFill>
                  <a:schemeClr val="bg1">
                    <a:lumMod val="50000"/>
                  </a:schemeClr>
                </a:solidFill>
              </a:rPr>
              <a:t>NACER</a:t>
            </a:r>
          </a:p>
          <a:p>
            <a:pPr algn="ctr"/>
            <a:r>
              <a:rPr lang="en-US" sz="2667" dirty="0">
                <a:solidFill>
                  <a:schemeClr val="bg1">
                    <a:lumMod val="50000"/>
                  </a:schemeClr>
                </a:solidFill>
              </a:rPr>
              <a:t>NACIMIENTO </a:t>
            </a:r>
          </a:p>
          <a:p>
            <a:pPr algn="ctr"/>
            <a:r>
              <a:rPr lang="en-US" sz="2667" dirty="0">
                <a:solidFill>
                  <a:schemeClr val="bg1">
                    <a:lumMod val="50000"/>
                  </a:schemeClr>
                </a:solidFill>
              </a:rPr>
              <a:t>ESPIRITUAL</a:t>
            </a:r>
          </a:p>
        </p:txBody>
      </p:sp>
    </p:spTree>
    <p:extLst>
      <p:ext uri="{BB962C8B-B14F-4D97-AF65-F5344CB8AC3E}">
        <p14:creationId xmlns:p14="http://schemas.microsoft.com/office/powerpoint/2010/main" val="307264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1044499" y="823492"/>
            <a:ext cx="10372801" cy="345244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MX" sz="6000" i="0" dirty="0"/>
              <a:t>PASOS PARA LA FABRICACIÓN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6000" b="1" i="0" dirty="0"/>
              <a:t>DEL ALMA HUMANA: </a:t>
            </a:r>
            <a:endParaRPr sz="6000" b="1" dirty="0"/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-100" y="4560000"/>
            <a:ext cx="892800" cy="229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373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2471955" y="823808"/>
            <a:ext cx="6937445" cy="696192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s-CO" sz="4000" dirty="0" smtClean="0">
                <a:latin typeface="Source Sans Pro" panose="020B0503030403020204" pitchFamily="34" charset="0"/>
              </a:rPr>
              <a:t>PASOS PARA LA FABRICACIÓN DEL ALMA HUMANA.</a:t>
            </a:r>
            <a:endParaRPr lang="es-CO" sz="4000" dirty="0">
              <a:latin typeface="Source Sans Pro" panose="020B0503030403020204" pitchFamily="34" charset="0"/>
            </a:endParaRPr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2"/>
          </p:nvPr>
        </p:nvSpPr>
        <p:spPr>
          <a:xfrm>
            <a:off x="1066257" y="1520000"/>
            <a:ext cx="6728016" cy="416108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buFont typeface="+mj-lt"/>
              <a:buAutoNum type="arabicPeriod"/>
            </a:pPr>
            <a:r>
              <a:rPr lang="es-MX" sz="2400" dirty="0"/>
              <a:t>Recibir el Conocimiento </a:t>
            </a:r>
            <a:r>
              <a:rPr lang="es-MX" sz="2400" dirty="0"/>
              <a:t>Objetivo.</a:t>
            </a:r>
          </a:p>
          <a:p>
            <a:pPr lvl="1" algn="just"/>
            <a:r>
              <a:rPr lang="es-MX" sz="2400" b="1" dirty="0"/>
              <a:t>“De </a:t>
            </a:r>
            <a:r>
              <a:rPr lang="es-MX" sz="2400" b="1" dirty="0"/>
              <a:t>mil que me buscan uno me </a:t>
            </a:r>
            <a:r>
              <a:rPr lang="es-MX" sz="2400" b="1" dirty="0"/>
              <a:t>encuentra”.</a:t>
            </a:r>
            <a:endParaRPr lang="es-MX" sz="2400" b="1" dirty="0"/>
          </a:p>
          <a:p>
            <a:pPr algn="just">
              <a:buFont typeface="+mj-lt"/>
              <a:buAutoNum type="arabicPeriod"/>
            </a:pPr>
            <a:r>
              <a:rPr lang="es-MX" sz="2400" dirty="0"/>
              <a:t>Empezar </a:t>
            </a:r>
            <a:r>
              <a:rPr lang="es-MX" sz="2400" dirty="0"/>
              <a:t>la práctica de los </a:t>
            </a:r>
            <a:r>
              <a:rPr lang="es-MX" sz="2400" b="1" dirty="0"/>
              <a:t>Tres Factores.</a:t>
            </a:r>
          </a:p>
          <a:p>
            <a:pPr algn="just">
              <a:buFont typeface="+mj-lt"/>
              <a:buAutoNum type="arabicPeriod"/>
            </a:pPr>
            <a:r>
              <a:rPr lang="es-MX" sz="2400" dirty="0"/>
              <a:t>Equilibrar </a:t>
            </a:r>
            <a:r>
              <a:rPr lang="es-MX" sz="2400" dirty="0"/>
              <a:t>los </a:t>
            </a:r>
            <a:r>
              <a:rPr lang="es-MX" sz="2400" dirty="0"/>
              <a:t>centros</a:t>
            </a:r>
          </a:p>
          <a:p>
            <a:pPr lvl="1" algn="just"/>
            <a:r>
              <a:rPr lang="es-MX" sz="2400" b="1" dirty="0"/>
              <a:t>“De </a:t>
            </a:r>
            <a:r>
              <a:rPr lang="es-MX" sz="2400" b="1" dirty="0"/>
              <a:t>mil que me encuentran uno me </a:t>
            </a:r>
            <a:r>
              <a:rPr lang="es-MX" sz="2400" b="1" dirty="0"/>
              <a:t>sigue”.</a:t>
            </a:r>
            <a:endParaRPr lang="es-MX" sz="2400" b="1" dirty="0"/>
          </a:p>
          <a:p>
            <a:pPr algn="just">
              <a:buFont typeface="+mj-lt"/>
              <a:buAutoNum type="arabicPeriod"/>
            </a:pPr>
            <a:r>
              <a:rPr lang="es-MX" sz="2400" dirty="0"/>
              <a:t>Tener </a:t>
            </a:r>
            <a:r>
              <a:rPr lang="es-MX" sz="2400" dirty="0"/>
              <a:t>una </a:t>
            </a:r>
            <a:r>
              <a:rPr lang="es-MX" sz="2400" b="1" dirty="0"/>
              <a:t>pareja estable, </a:t>
            </a:r>
            <a:r>
              <a:rPr lang="es-MX" sz="2400" dirty="0"/>
              <a:t>pues esta es la Montaña del Nacimiento.</a:t>
            </a:r>
          </a:p>
          <a:p>
            <a:pPr algn="just">
              <a:buFont typeface="+mj-lt"/>
              <a:buAutoNum type="arabicPeriod"/>
            </a:pPr>
            <a:r>
              <a:rPr lang="es-MX" sz="2400" b="1" dirty="0"/>
              <a:t>Voltear </a:t>
            </a:r>
            <a:r>
              <a:rPr lang="es-MX" sz="2400" b="1" dirty="0"/>
              <a:t>las aguas </a:t>
            </a:r>
            <a:r>
              <a:rPr lang="es-MX" sz="2400" dirty="0"/>
              <a:t>o hacerlas ascender por la médula espinal </a:t>
            </a:r>
            <a:r>
              <a:rPr lang="es-MX" sz="2400" b="1" dirty="0"/>
              <a:t>(no fornicar al practicar).</a:t>
            </a:r>
          </a:p>
          <a:p>
            <a:pPr algn="just">
              <a:buFont typeface="+mj-lt"/>
              <a:buAutoNum type="arabicPeriod"/>
            </a:pPr>
            <a:r>
              <a:rPr lang="es-MX" sz="2400" dirty="0"/>
              <a:t>Recibir </a:t>
            </a:r>
            <a:r>
              <a:rPr lang="es-MX" sz="2400" dirty="0"/>
              <a:t>la </a:t>
            </a:r>
            <a:r>
              <a:rPr lang="es-MX" sz="2400" b="1" dirty="0"/>
              <a:t>Espada de Plata.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0209" y="793959"/>
            <a:ext cx="2307489" cy="1728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3900" y="2754686"/>
            <a:ext cx="2820107" cy="1328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2140" y="4315147"/>
            <a:ext cx="1896795" cy="2433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140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1086986" y="832255"/>
            <a:ext cx="6937445" cy="696192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667" dirty="0">
                <a:latin typeface="Source Sans Pro" panose="020B0503030403020204" pitchFamily="34" charset="0"/>
              </a:rPr>
              <a:t>Pasos para la fabricación del alma humana.</a:t>
            </a:r>
            <a:endParaRPr sz="2667" dirty="0">
              <a:latin typeface="Source Sans Pro" panose="020B0503030403020204" pitchFamily="34" charset="0"/>
            </a:endParaRPr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2"/>
          </p:nvPr>
        </p:nvSpPr>
        <p:spPr>
          <a:xfrm>
            <a:off x="706800" y="1673985"/>
            <a:ext cx="7167200" cy="416108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buFont typeface="+mj-lt"/>
              <a:buAutoNum type="arabicPeriod" startAt="7"/>
            </a:pPr>
            <a:r>
              <a:rPr lang="es-MX" sz="2400" dirty="0"/>
              <a:t>Hacer </a:t>
            </a:r>
            <a:r>
              <a:rPr lang="es-MX" sz="2400" dirty="0"/>
              <a:t>las </a:t>
            </a:r>
            <a:r>
              <a:rPr lang="es-MX" sz="2400" b="1" dirty="0"/>
              <a:t>Cinco Iniciaciones </a:t>
            </a:r>
            <a:r>
              <a:rPr lang="es-MX" sz="2400" dirty="0"/>
              <a:t>de Misterios Mayores</a:t>
            </a:r>
            <a:r>
              <a:rPr lang="es-MX" sz="2400" dirty="0"/>
              <a:t>:</a:t>
            </a:r>
          </a:p>
          <a:p>
            <a:pPr marL="135463" indent="0" algn="just">
              <a:buNone/>
            </a:pPr>
            <a:r>
              <a:rPr lang="es-MX" sz="2400" dirty="0">
                <a:solidFill>
                  <a:srgbClr val="002060"/>
                </a:solidFill>
              </a:rPr>
              <a:t> </a:t>
            </a:r>
            <a:r>
              <a:rPr lang="es-MX" sz="2400" dirty="0">
                <a:solidFill>
                  <a:srgbClr val="002060"/>
                </a:solidFill>
              </a:rPr>
              <a:t>                  </a:t>
            </a:r>
            <a:r>
              <a:rPr lang="es-MX" sz="2400" dirty="0">
                <a:solidFill>
                  <a:srgbClr val="FF0000"/>
                </a:solidFill>
              </a:rPr>
              <a:t>CREACIÓN DE LOS CUERPOS SOLARES </a:t>
            </a:r>
          </a:p>
          <a:p>
            <a:pPr marL="135463" indent="0" algn="just">
              <a:buNone/>
            </a:pPr>
            <a:endParaRPr lang="es-MX" sz="2400" dirty="0">
              <a:solidFill>
                <a:srgbClr val="FF0000"/>
              </a:solidFill>
            </a:endParaRPr>
          </a:p>
          <a:p>
            <a:pPr marL="135463" indent="0" algn="just">
              <a:buNone/>
            </a:pPr>
            <a:r>
              <a:rPr lang="es-MX" sz="2400" dirty="0">
                <a:solidFill>
                  <a:srgbClr val="FF0000"/>
                </a:solidFill>
              </a:rPr>
              <a:t>                                HOMBRES VERDADEROS</a:t>
            </a:r>
            <a:endParaRPr lang="es-MX" sz="2400" dirty="0">
              <a:solidFill>
                <a:srgbClr val="FF0000"/>
              </a:solidFill>
            </a:endParaRPr>
          </a:p>
          <a:p>
            <a:pPr marL="135463" indent="0" algn="just">
              <a:buNone/>
            </a:pPr>
            <a:r>
              <a:rPr lang="es-MX" sz="2400" dirty="0">
                <a:solidFill>
                  <a:schemeClr val="bg2">
                    <a:lumMod val="75000"/>
                  </a:schemeClr>
                </a:solidFill>
              </a:rPr>
              <a:t>8.</a:t>
            </a:r>
            <a:r>
              <a:rPr lang="es-MX" sz="2400" dirty="0">
                <a:solidFill>
                  <a:srgbClr val="FF0000"/>
                </a:solidFill>
              </a:rPr>
              <a:t> </a:t>
            </a:r>
            <a:r>
              <a:rPr lang="es-MX" sz="2400" dirty="0"/>
              <a:t>Escoger el Camino Directo al iniciar la quinta de mayores.</a:t>
            </a:r>
          </a:p>
          <a:p>
            <a:pPr lvl="1" algn="just"/>
            <a:r>
              <a:rPr lang="es-MX" sz="2400" dirty="0"/>
              <a:t> </a:t>
            </a:r>
            <a:r>
              <a:rPr lang="es-MX" sz="2400" b="1" dirty="0"/>
              <a:t>“De mil que me siguen uno es mío</a:t>
            </a:r>
            <a:r>
              <a:rPr lang="es-MX" sz="2400" b="1" dirty="0"/>
              <a:t>”.</a:t>
            </a:r>
            <a:endParaRPr lang="es-MX" sz="2400" b="1" dirty="0"/>
          </a:p>
          <a:p>
            <a:pPr marL="745048" lvl="1" indent="0" algn="just">
              <a:buNone/>
            </a:pPr>
            <a:endParaRPr lang="es-MX" sz="2400" b="1" dirty="0"/>
          </a:p>
          <a:p>
            <a:pPr marL="135463" indent="0" algn="just">
              <a:buNone/>
            </a:pPr>
            <a:r>
              <a:rPr lang="es-MX" sz="2400" dirty="0">
                <a:solidFill>
                  <a:schemeClr val="bg2">
                    <a:lumMod val="75000"/>
                  </a:schemeClr>
                </a:solidFill>
              </a:rPr>
              <a:t>9. </a:t>
            </a:r>
            <a:r>
              <a:rPr lang="es-MX" sz="2400" b="1" dirty="0"/>
              <a:t>Matrimonio Perfecto</a:t>
            </a:r>
            <a:r>
              <a:rPr lang="es-MX" sz="2400" dirty="0"/>
              <a:t> o unión del Alma Divina y el Alma Humana.</a:t>
            </a:r>
            <a:endParaRPr lang="es-MX" sz="2400" b="1" dirty="0"/>
          </a:p>
          <a:p>
            <a:pPr marL="135463" indent="0" algn="just">
              <a:buNone/>
            </a:pPr>
            <a:endParaRPr lang="es-MX" sz="2400" dirty="0">
              <a:solidFill>
                <a:srgbClr val="FF0000"/>
              </a:solidFill>
            </a:endParaRPr>
          </a:p>
          <a:p>
            <a:pPr marL="135463" indent="0" algn="just">
              <a:buNone/>
            </a:pPr>
            <a:r>
              <a:rPr lang="es-MX" sz="2400" dirty="0">
                <a:solidFill>
                  <a:srgbClr val="FF0000"/>
                </a:solidFill>
              </a:rPr>
              <a:t>	</a:t>
            </a:r>
            <a:endParaRPr lang="es-MX" sz="2400" dirty="0">
              <a:solidFill>
                <a:srgbClr val="FF0000"/>
              </a:solidFill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18</a:t>
            </a:fld>
            <a:endParaRPr/>
          </a:p>
        </p:txBody>
      </p:sp>
      <p:sp>
        <p:nvSpPr>
          <p:cNvPr id="2" name="Flecha abajo 1"/>
          <p:cNvSpPr/>
          <p:nvPr/>
        </p:nvSpPr>
        <p:spPr>
          <a:xfrm>
            <a:off x="4363924" y="3126108"/>
            <a:ext cx="383568" cy="4657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89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362" y="1180351"/>
            <a:ext cx="3768193" cy="5247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565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686138" y="5077341"/>
            <a:ext cx="11302662" cy="190765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s-MX" sz="2800" i="0" dirty="0">
                <a:solidFill>
                  <a:schemeClr val="accent6">
                    <a:lumMod val="50000"/>
                  </a:schemeClr>
                </a:solidFill>
              </a:rPr>
              <a:t>Cuando terminamos la </a:t>
            </a:r>
            <a:r>
              <a:rPr lang="es-MX" sz="2800" b="1" i="0" dirty="0">
                <a:solidFill>
                  <a:schemeClr val="accent6">
                    <a:lumMod val="50000"/>
                  </a:schemeClr>
                </a:solidFill>
              </a:rPr>
              <a:t>Quinta Iniciación</a:t>
            </a:r>
            <a:r>
              <a:rPr lang="es-MX" sz="2800" i="0" dirty="0">
                <a:solidFill>
                  <a:schemeClr val="accent6">
                    <a:lumMod val="50000"/>
                  </a:schemeClr>
                </a:solidFill>
              </a:rPr>
              <a:t> quedamos convertidos en </a:t>
            </a:r>
            <a:r>
              <a:rPr lang="es-MX" sz="2800" b="1" i="0" dirty="0">
                <a:solidFill>
                  <a:schemeClr val="accent6">
                    <a:lumMod val="50000"/>
                  </a:schemeClr>
                </a:solidFill>
              </a:rPr>
              <a:t>Hombres Verdaderos. </a:t>
            </a:r>
            <a:r>
              <a:rPr lang="es-MX" sz="2800" i="0" dirty="0" smtClean="0">
                <a:solidFill>
                  <a:schemeClr val="accent6">
                    <a:lumMod val="50000"/>
                  </a:schemeClr>
                </a:solidFill>
              </a:rPr>
              <a:t>En </a:t>
            </a:r>
            <a:r>
              <a:rPr lang="es-MX" sz="2800" i="0" dirty="0">
                <a:solidFill>
                  <a:schemeClr val="accent6">
                    <a:lumMod val="50000"/>
                  </a:schemeClr>
                </a:solidFill>
              </a:rPr>
              <a:t>ese momento podemos decir que tenemos </a:t>
            </a:r>
            <a:r>
              <a:rPr lang="es-MX" sz="2800" b="1" i="0" dirty="0">
                <a:solidFill>
                  <a:schemeClr val="accent6">
                    <a:lumMod val="50000"/>
                  </a:schemeClr>
                </a:solidFill>
              </a:rPr>
              <a:t>Alma </a:t>
            </a:r>
            <a:r>
              <a:rPr lang="es-MX" sz="2800" b="1" i="0" dirty="0" smtClean="0">
                <a:solidFill>
                  <a:schemeClr val="accent6">
                    <a:lumMod val="50000"/>
                  </a:schemeClr>
                </a:solidFill>
              </a:rPr>
              <a:t>Humana (Génesis, Primera Montaña)</a:t>
            </a:r>
            <a:endParaRPr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-100" y="4560000"/>
            <a:ext cx="892800" cy="229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470" y="272811"/>
            <a:ext cx="8081530" cy="454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929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677" y="252968"/>
            <a:ext cx="7969623" cy="4462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ángulo 4"/>
          <p:cNvSpPr/>
          <p:nvPr/>
        </p:nvSpPr>
        <p:spPr>
          <a:xfrm>
            <a:off x="711200" y="5402005"/>
            <a:ext cx="11137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</a:rPr>
              <a:t>Objetivo</a:t>
            </a:r>
            <a:r>
              <a:rPr lang="es-CO" sz="2800" dirty="0">
                <a:solidFill>
                  <a:schemeClr val="accent6">
                    <a:lumMod val="50000"/>
                  </a:schemeClr>
                </a:solidFill>
                <a:latin typeface="Source Sans Pro" panose="020B0503030403020204" pitchFamily="34" charset="0"/>
              </a:rPr>
              <a:t>: Conocer que es el alma y el espíritu, como están conformados, en qué estado se encuentran y cuáles son los pasos para su fabricación </a:t>
            </a:r>
            <a:endParaRPr lang="es-CO" sz="2400" dirty="0">
              <a:solidFill>
                <a:schemeClr val="accent6">
                  <a:lumMod val="50000"/>
                </a:schemeClr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397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9606955" y="69108"/>
            <a:ext cx="2480123" cy="696192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667" dirty="0">
                <a:latin typeface="Source Sans Pro" panose="020B0503030403020204" pitchFamily="34" charset="0"/>
              </a:rPr>
              <a:t>Alma humana.</a:t>
            </a:r>
            <a:endParaRPr sz="2667" dirty="0">
              <a:latin typeface="Source Sans Pro" panose="020B0503030403020204" pitchFamily="34" charset="0"/>
            </a:endParaRPr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2"/>
          </p:nvPr>
        </p:nvSpPr>
        <p:spPr>
          <a:xfrm>
            <a:off x="1504196" y="5985478"/>
            <a:ext cx="9766315" cy="85489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35463" indent="0" algn="ctr">
              <a:spcBef>
                <a:spcPts val="0"/>
              </a:spcBef>
              <a:buNone/>
            </a:pPr>
            <a:r>
              <a:rPr lang="es-MX" sz="2400" i="1" dirty="0">
                <a:solidFill>
                  <a:srgbClr val="0DB7C4"/>
                </a:solidFill>
              </a:rPr>
              <a:t>Cada iniciación comienza en la mitad de los dos centros y termina </a:t>
            </a:r>
          </a:p>
          <a:p>
            <a:pPr marL="135463" indent="0" algn="ctr">
              <a:spcBef>
                <a:spcPts val="0"/>
              </a:spcBef>
              <a:buNone/>
            </a:pPr>
            <a:r>
              <a:rPr lang="es-MX" sz="2400" i="1" dirty="0">
                <a:solidFill>
                  <a:srgbClr val="0DB7C4"/>
                </a:solidFill>
              </a:rPr>
              <a:t>en la mitad de los dos centros.</a:t>
            </a:r>
            <a:endParaRPr lang="es-MX" sz="2400" b="1" i="1" dirty="0">
              <a:solidFill>
                <a:srgbClr val="0DB7C4"/>
              </a:solidFill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20</a:t>
            </a:fld>
            <a:endParaRPr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5" r="26893"/>
          <a:stretch/>
        </p:blipFill>
        <p:spPr>
          <a:xfrm>
            <a:off x="4397942" y="54931"/>
            <a:ext cx="2594345" cy="6108404"/>
          </a:xfrm>
          <a:prstGeom prst="rect">
            <a:avLst/>
          </a:prstGeom>
        </p:spPr>
      </p:pic>
      <p:cxnSp>
        <p:nvCxnSpPr>
          <p:cNvPr id="9" name="Conector recto de flecha 8"/>
          <p:cNvCxnSpPr/>
          <p:nvPr/>
        </p:nvCxnSpPr>
        <p:spPr>
          <a:xfrm>
            <a:off x="3508342" y="5550946"/>
            <a:ext cx="1555909" cy="1706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81;p13"/>
          <p:cNvSpPr txBox="1">
            <a:spLocks/>
          </p:cNvSpPr>
          <p:nvPr/>
        </p:nvSpPr>
        <p:spPr>
          <a:xfrm>
            <a:off x="2663437" y="5219911"/>
            <a:ext cx="1281729" cy="69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CO" sz="1867" noProof="1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</a:rPr>
              <a:t>Cuerpo </a:t>
            </a:r>
          </a:p>
          <a:p>
            <a:r>
              <a:rPr lang="es-CO" sz="1867" noProof="1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</a:rPr>
              <a:t>Físico 1</a:t>
            </a:r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3508342" y="4790740"/>
            <a:ext cx="1555909" cy="298793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81;p13"/>
          <p:cNvSpPr txBox="1">
            <a:spLocks/>
          </p:cNvSpPr>
          <p:nvPr/>
        </p:nvSpPr>
        <p:spPr>
          <a:xfrm>
            <a:off x="2651901" y="4490809"/>
            <a:ext cx="1281729" cy="69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CO" sz="1867" noProof="1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</a:rPr>
              <a:t>Cuerpo </a:t>
            </a:r>
          </a:p>
          <a:p>
            <a:r>
              <a:rPr lang="es-CO" sz="1867" noProof="1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</a:rPr>
              <a:t>Vital 2</a:t>
            </a:r>
          </a:p>
        </p:txBody>
      </p:sp>
      <p:cxnSp>
        <p:nvCxnSpPr>
          <p:cNvPr id="19" name="Conector recto de flecha 18"/>
          <p:cNvCxnSpPr/>
          <p:nvPr/>
        </p:nvCxnSpPr>
        <p:spPr>
          <a:xfrm>
            <a:off x="3508342" y="3973158"/>
            <a:ext cx="1708309" cy="484743"/>
          </a:xfrm>
          <a:prstGeom prst="straightConnector1">
            <a:avLst/>
          </a:prstGeom>
          <a:ln w="127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Google Shape;81;p13"/>
          <p:cNvSpPr txBox="1">
            <a:spLocks/>
          </p:cNvSpPr>
          <p:nvPr/>
        </p:nvSpPr>
        <p:spPr>
          <a:xfrm>
            <a:off x="2651901" y="3697635"/>
            <a:ext cx="1281729" cy="69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CO" sz="1867" noProof="1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</a:rPr>
              <a:t>Cuerpo </a:t>
            </a:r>
          </a:p>
          <a:p>
            <a:r>
              <a:rPr lang="es-CO" sz="1867" noProof="1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</a:rPr>
              <a:t>Astral 3</a:t>
            </a:r>
          </a:p>
        </p:txBody>
      </p:sp>
      <p:cxnSp>
        <p:nvCxnSpPr>
          <p:cNvPr id="25" name="Conector recto de flecha 24"/>
          <p:cNvCxnSpPr/>
          <p:nvPr/>
        </p:nvCxnSpPr>
        <p:spPr>
          <a:xfrm>
            <a:off x="3508341" y="3119718"/>
            <a:ext cx="1834928" cy="462060"/>
          </a:xfrm>
          <a:prstGeom prst="straightConnector1">
            <a:avLst/>
          </a:prstGeom>
          <a:ln w="12700">
            <a:solidFill>
              <a:srgbClr val="00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Google Shape;81;p13"/>
          <p:cNvSpPr txBox="1">
            <a:spLocks/>
          </p:cNvSpPr>
          <p:nvPr/>
        </p:nvSpPr>
        <p:spPr>
          <a:xfrm>
            <a:off x="2660828" y="2849932"/>
            <a:ext cx="1281729" cy="69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CO" sz="1867" noProof="1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</a:rPr>
              <a:t>Cuerpo </a:t>
            </a:r>
          </a:p>
          <a:p>
            <a:r>
              <a:rPr lang="es-CO" sz="1867" noProof="1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</a:rPr>
              <a:t>Mental 4</a:t>
            </a:r>
          </a:p>
        </p:txBody>
      </p:sp>
      <p:cxnSp>
        <p:nvCxnSpPr>
          <p:cNvPr id="28" name="Conector recto de flecha 27"/>
          <p:cNvCxnSpPr/>
          <p:nvPr/>
        </p:nvCxnSpPr>
        <p:spPr>
          <a:xfrm>
            <a:off x="3508342" y="2144358"/>
            <a:ext cx="1762173" cy="153564"/>
          </a:xfrm>
          <a:prstGeom prst="straightConnector1">
            <a:avLst/>
          </a:prstGeom>
          <a:ln w="12700">
            <a:solidFill>
              <a:srgbClr val="00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Google Shape;81;p13"/>
          <p:cNvSpPr txBox="1">
            <a:spLocks/>
          </p:cNvSpPr>
          <p:nvPr/>
        </p:nvSpPr>
        <p:spPr>
          <a:xfrm>
            <a:off x="2660826" y="1870345"/>
            <a:ext cx="1281729" cy="69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CO" sz="1867" noProof="1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</a:rPr>
              <a:t>Cuerpo </a:t>
            </a:r>
          </a:p>
          <a:p>
            <a:r>
              <a:rPr lang="es-CO" sz="1867" noProof="1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</a:rPr>
              <a:t>Causal 5</a:t>
            </a:r>
          </a:p>
        </p:txBody>
      </p:sp>
      <p:cxnSp>
        <p:nvCxnSpPr>
          <p:cNvPr id="31" name="Conector recto de flecha 30"/>
          <p:cNvCxnSpPr/>
          <p:nvPr/>
        </p:nvCxnSpPr>
        <p:spPr>
          <a:xfrm flipV="1">
            <a:off x="3508342" y="1245832"/>
            <a:ext cx="2050613" cy="116803"/>
          </a:xfrm>
          <a:prstGeom prst="straightConnector1">
            <a:avLst/>
          </a:prstGeom>
          <a:ln w="12700">
            <a:solidFill>
              <a:srgbClr val="09C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Google Shape;81;p13"/>
          <p:cNvSpPr txBox="1">
            <a:spLocks/>
          </p:cNvSpPr>
          <p:nvPr/>
        </p:nvSpPr>
        <p:spPr>
          <a:xfrm>
            <a:off x="2655176" y="1076691"/>
            <a:ext cx="1281729" cy="69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CO" sz="1867" noProof="1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</a:rPr>
              <a:t>Cuerpo </a:t>
            </a:r>
          </a:p>
          <a:p>
            <a:r>
              <a:rPr lang="es-CO" sz="1867" noProof="1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</a:rPr>
              <a:t>Búdhico 6</a:t>
            </a:r>
          </a:p>
        </p:txBody>
      </p:sp>
      <p:cxnSp>
        <p:nvCxnSpPr>
          <p:cNvPr id="34" name="Conector recto de flecha 33"/>
          <p:cNvCxnSpPr/>
          <p:nvPr/>
        </p:nvCxnSpPr>
        <p:spPr>
          <a:xfrm>
            <a:off x="3508341" y="595257"/>
            <a:ext cx="1978059" cy="322729"/>
          </a:xfrm>
          <a:prstGeom prst="straightConnector1">
            <a:avLst/>
          </a:prstGeom>
          <a:ln w="12700">
            <a:solidFill>
              <a:srgbClr val="FF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Google Shape;81;p13"/>
          <p:cNvSpPr txBox="1">
            <a:spLocks/>
          </p:cNvSpPr>
          <p:nvPr/>
        </p:nvSpPr>
        <p:spPr>
          <a:xfrm>
            <a:off x="2657521" y="322571"/>
            <a:ext cx="1281729" cy="69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CO" sz="1867" noProof="1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</a:rPr>
              <a:t>Cuerpo Átmico 7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2" t="76652" r="63239"/>
          <a:stretch/>
        </p:blipFill>
        <p:spPr>
          <a:xfrm>
            <a:off x="6272917" y="4759287"/>
            <a:ext cx="278448" cy="1432403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0" t="67807" r="56943"/>
          <a:stretch/>
        </p:blipFill>
        <p:spPr>
          <a:xfrm>
            <a:off x="6595431" y="4215788"/>
            <a:ext cx="337852" cy="1975019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2" t="55322" r="47825"/>
          <a:stretch/>
        </p:blipFill>
        <p:spPr>
          <a:xfrm>
            <a:off x="7050795" y="3437263"/>
            <a:ext cx="455365" cy="2740957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6" r="35073"/>
          <a:stretch/>
        </p:blipFill>
        <p:spPr>
          <a:xfrm>
            <a:off x="7535537" y="54789"/>
            <a:ext cx="749147" cy="6134932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46" r="20051"/>
          <a:stretch/>
        </p:blipFill>
        <p:spPr>
          <a:xfrm>
            <a:off x="8240618" y="58621"/>
            <a:ext cx="969485" cy="6134932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43" r="3075"/>
          <a:stretch/>
        </p:blipFill>
        <p:spPr>
          <a:xfrm>
            <a:off x="9166034" y="62453"/>
            <a:ext cx="1097039" cy="613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2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uiExpand="1" build="p"/>
      <p:bldP spid="16" grpId="0"/>
      <p:bldP spid="18" grpId="0"/>
      <p:bldP spid="24" grpId="0"/>
      <p:bldP spid="26" grpId="0"/>
      <p:bldP spid="29" grpId="0"/>
      <p:bldP spid="32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1752938" y="969818"/>
            <a:ext cx="8665679" cy="345244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MX" sz="7200" i="0" dirty="0"/>
              <a:t>¿CÓMO SE FABRICA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7200" b="1" i="0" dirty="0"/>
              <a:t>EL ESPÍRITU? </a:t>
            </a:r>
            <a:endParaRPr sz="7200" b="1" dirty="0"/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-100" y="4560000"/>
            <a:ext cx="892800" cy="229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784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1125900" y="626979"/>
            <a:ext cx="6937445" cy="696192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800" dirty="0">
                <a:latin typeface="Source Sans Pro" panose="020B0503030403020204" pitchFamily="34" charset="0"/>
              </a:rPr>
              <a:t>¿Cómo se fabrica el espíritu?.</a:t>
            </a:r>
            <a:endParaRPr sz="2800" dirty="0">
              <a:latin typeface="Source Sans Pro" panose="020B0503030403020204" pitchFamily="34" charset="0"/>
            </a:endParaRPr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2"/>
          </p:nvPr>
        </p:nvSpPr>
        <p:spPr>
          <a:xfrm>
            <a:off x="1125900" y="1801639"/>
            <a:ext cx="5324519" cy="137276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35463" indent="0" algn="just">
              <a:buNone/>
            </a:pPr>
            <a:r>
              <a:rPr lang="es-MX" sz="2400" dirty="0"/>
              <a:t>Cuando se unen las </a:t>
            </a:r>
            <a:r>
              <a:rPr lang="es-MX" sz="2400" b="1" dirty="0"/>
              <a:t>dos Almas, la Divina y la Humana, </a:t>
            </a:r>
            <a:r>
              <a:rPr lang="es-MX" sz="2400" dirty="0"/>
              <a:t>queda formada la </a:t>
            </a:r>
            <a:r>
              <a:rPr lang="es-MX" sz="2400" b="1" dirty="0"/>
              <a:t>Segunda Tríada,</a:t>
            </a:r>
            <a:r>
              <a:rPr lang="es-MX" sz="2400" dirty="0"/>
              <a:t> que es: 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22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27" y="1710606"/>
            <a:ext cx="3915012" cy="3393013"/>
          </a:xfrm>
          <a:prstGeom prst="rect">
            <a:avLst/>
          </a:prstGeom>
        </p:spPr>
      </p:pic>
      <p:sp>
        <p:nvSpPr>
          <p:cNvPr id="8" name="Google Shape;90;p14"/>
          <p:cNvSpPr txBox="1">
            <a:spLocks/>
          </p:cNvSpPr>
          <p:nvPr/>
        </p:nvSpPr>
        <p:spPr>
          <a:xfrm>
            <a:off x="6503712" y="5182298"/>
            <a:ext cx="1389229" cy="57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ctr"/>
            <a:r>
              <a:rPr lang="es-MX" sz="2667" b="1" dirty="0">
                <a:solidFill>
                  <a:schemeClr val="accent6">
                    <a:lumMod val="50000"/>
                  </a:schemeClr>
                </a:solidFill>
              </a:rPr>
              <a:t>BUDHI</a:t>
            </a:r>
            <a:endParaRPr lang="en-US" sz="2667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Google Shape;90;p14"/>
          <p:cNvSpPr txBox="1">
            <a:spLocks/>
          </p:cNvSpPr>
          <p:nvPr/>
        </p:nvSpPr>
        <p:spPr>
          <a:xfrm>
            <a:off x="10418724" y="5125590"/>
            <a:ext cx="1389229" cy="57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ctr"/>
            <a:r>
              <a:rPr lang="es-MX" sz="2667" b="1" dirty="0">
                <a:solidFill>
                  <a:schemeClr val="accent6">
                    <a:lumMod val="50000"/>
                  </a:schemeClr>
                </a:solidFill>
              </a:rPr>
              <a:t>MANAS</a:t>
            </a:r>
            <a:endParaRPr lang="en-US" sz="2667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Google Shape;90;p14"/>
          <p:cNvSpPr txBox="1">
            <a:spLocks/>
          </p:cNvSpPr>
          <p:nvPr/>
        </p:nvSpPr>
        <p:spPr>
          <a:xfrm>
            <a:off x="8461218" y="1028510"/>
            <a:ext cx="1389229" cy="57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ctr"/>
            <a:r>
              <a:rPr lang="es-MX" sz="2667" b="1" dirty="0">
                <a:solidFill>
                  <a:schemeClr val="accent6">
                    <a:lumMod val="50000"/>
                  </a:schemeClr>
                </a:solidFill>
              </a:rPr>
              <a:t>ATMAN</a:t>
            </a:r>
            <a:endParaRPr lang="en-US" sz="2667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Google Shape;90;p14"/>
          <p:cNvSpPr txBox="1">
            <a:spLocks/>
          </p:cNvSpPr>
          <p:nvPr/>
        </p:nvSpPr>
        <p:spPr>
          <a:xfrm>
            <a:off x="8461218" y="2723587"/>
            <a:ext cx="1389229" cy="2380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ctr"/>
            <a:r>
              <a:rPr lang="es-MX" sz="12800" b="1" dirty="0">
                <a:solidFill>
                  <a:schemeClr val="tx2">
                    <a:lumMod val="10000"/>
                  </a:schemeClr>
                </a:solidFill>
              </a:rPr>
              <a:t>2</a:t>
            </a:r>
            <a:endParaRPr lang="en-US" sz="12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2" name="Google Shape;82;p13"/>
          <p:cNvSpPr txBox="1">
            <a:spLocks noGrp="1"/>
          </p:cNvSpPr>
          <p:nvPr>
            <p:ph type="body" idx="2"/>
          </p:nvPr>
        </p:nvSpPr>
        <p:spPr>
          <a:xfrm>
            <a:off x="7749541" y="5249024"/>
            <a:ext cx="2453321" cy="95676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35463" indent="0" algn="ctr">
              <a:spcBef>
                <a:spcPts val="0"/>
              </a:spcBef>
              <a:buNone/>
            </a:pPr>
            <a:r>
              <a:rPr lang="es-MX" sz="2133" b="1" dirty="0"/>
              <a:t>El Espíritu </a:t>
            </a:r>
            <a:r>
              <a:rPr lang="es-MX" sz="2133" i="1" dirty="0"/>
              <a:t>(Segunda Triada)</a:t>
            </a:r>
          </a:p>
        </p:txBody>
      </p:sp>
      <p:sp>
        <p:nvSpPr>
          <p:cNvPr id="13" name="Google Shape;82;p13"/>
          <p:cNvSpPr txBox="1">
            <a:spLocks noGrp="1"/>
          </p:cNvSpPr>
          <p:nvPr>
            <p:ph type="body" idx="2"/>
          </p:nvPr>
        </p:nvSpPr>
        <p:spPr>
          <a:xfrm>
            <a:off x="1242359" y="4045289"/>
            <a:ext cx="5324519" cy="66520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es-MX" sz="2133" dirty="0" err="1"/>
              <a:t>Budhi</a:t>
            </a:r>
            <a:r>
              <a:rPr lang="es-MX" sz="2133" dirty="0"/>
              <a:t> </a:t>
            </a:r>
          </a:p>
        </p:txBody>
      </p:sp>
      <p:sp>
        <p:nvSpPr>
          <p:cNvPr id="14" name="Google Shape;82;p13"/>
          <p:cNvSpPr txBox="1">
            <a:spLocks noGrp="1"/>
          </p:cNvSpPr>
          <p:nvPr>
            <p:ph type="body" idx="2"/>
          </p:nvPr>
        </p:nvSpPr>
        <p:spPr>
          <a:xfrm>
            <a:off x="1242359" y="3606175"/>
            <a:ext cx="5324519" cy="58447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es-MX" sz="2400" dirty="0" err="1"/>
              <a:t>Atman</a:t>
            </a:r>
            <a:r>
              <a:rPr lang="es-MX" sz="2400" dirty="0"/>
              <a:t>.</a:t>
            </a:r>
          </a:p>
          <a:p>
            <a:pPr marL="135463" indent="0" algn="just">
              <a:buNone/>
            </a:pPr>
            <a:endParaRPr lang="es-MX" sz="2400" b="1" dirty="0"/>
          </a:p>
        </p:txBody>
      </p:sp>
      <p:sp>
        <p:nvSpPr>
          <p:cNvPr id="15" name="Google Shape;82;p13"/>
          <p:cNvSpPr txBox="1">
            <a:spLocks noGrp="1"/>
          </p:cNvSpPr>
          <p:nvPr>
            <p:ph type="body" idx="2"/>
          </p:nvPr>
        </p:nvSpPr>
        <p:spPr>
          <a:xfrm>
            <a:off x="1242361" y="4542167"/>
            <a:ext cx="5324519" cy="101033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es-MX" sz="2400" dirty="0"/>
              <a:t>Manas</a:t>
            </a:r>
          </a:p>
          <a:p>
            <a:pPr marL="135464" indent="0" algn="just">
              <a:buNone/>
            </a:pPr>
            <a:endParaRPr lang="es-MX" sz="24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9A03F24C-04A6-43D4-A480-CA452B408B9A}"/>
              </a:ext>
            </a:extLst>
          </p:cNvPr>
          <p:cNvSpPr/>
          <p:nvPr/>
        </p:nvSpPr>
        <p:spPr>
          <a:xfrm>
            <a:off x="1242359" y="5463822"/>
            <a:ext cx="4853641" cy="741963"/>
          </a:xfrm>
          <a:prstGeom prst="rect">
            <a:avLst/>
          </a:prstGeom>
          <a:noFill/>
          <a:ln>
            <a:solidFill>
              <a:srgbClr val="0DB7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dk1"/>
                </a:solidFill>
                <a:latin typeface="Source Sans Pro"/>
                <a:ea typeface="Source Sans Pro"/>
                <a:sym typeface="Source Sans Pro"/>
              </a:rPr>
              <a:t>A esa tríada se le denomina </a:t>
            </a:r>
            <a:r>
              <a:rPr lang="es-MX" sz="2400" dirty="0">
                <a:solidFill>
                  <a:schemeClr val="dk1"/>
                </a:solidFill>
                <a:latin typeface="Source Sans Pro"/>
                <a:ea typeface="Source Sans Pro"/>
              </a:rPr>
              <a:t>el</a:t>
            </a:r>
            <a:r>
              <a:rPr lang="es-MX" sz="2400" b="1" dirty="0">
                <a:solidFill>
                  <a:srgbClr val="0DB7C4"/>
                </a:solidFill>
              </a:rPr>
              <a:t> </a:t>
            </a:r>
            <a:r>
              <a:rPr lang="es-MX" sz="2400" b="1" i="1" dirty="0" smtClean="0">
                <a:solidFill>
                  <a:srgbClr val="0DB7C4"/>
                </a:solidFill>
              </a:rPr>
              <a:t>Espíritu (Segunda Montaña)</a:t>
            </a:r>
            <a:endParaRPr lang="es-CO" sz="2400" i="1" dirty="0">
              <a:solidFill>
                <a:srgbClr val="0DB7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0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build="p"/>
      <p:bldP spid="13" grpId="0" build="p"/>
      <p:bldP spid="14" grpId="0" build="p"/>
      <p:bldP spid="15" grpId="0" build="p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3691" y="3991945"/>
            <a:ext cx="5375216" cy="3259755"/>
          </a:xfrm>
        </p:spPr>
        <p:txBody>
          <a:bodyPr/>
          <a:lstStyle/>
          <a:p>
            <a:r>
              <a:rPr lang="es-CO" dirty="0" smtClean="0"/>
              <a:t>10. </a:t>
            </a:r>
            <a:r>
              <a:rPr lang="es-CO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rPr>
              <a:t>Crear los 7 </a:t>
            </a:r>
            <a:r>
              <a:rPr lang="es-CO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rPr>
              <a:t>cuerpos de oro</a:t>
            </a:r>
            <a:r>
              <a:rPr lang="es-CO" b="1" dirty="0"/>
              <a:t/>
            </a:r>
            <a:br>
              <a:rPr lang="es-CO" b="1" dirty="0"/>
            </a:br>
            <a:r>
              <a:rPr lang="es-CO" b="1" dirty="0" smtClean="0"/>
              <a:t/>
            </a:r>
            <a:br>
              <a:rPr lang="es-CO" b="1" dirty="0" smtClean="0"/>
            </a:br>
            <a:r>
              <a:rPr lang="es-CO" dirty="0" smtClean="0"/>
              <a:t>11. </a:t>
            </a:r>
            <a:r>
              <a:rPr lang="es-CO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rPr>
              <a:t>Eliminar </a:t>
            </a:r>
            <a:r>
              <a:rPr lang="es-CO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rPr>
              <a:t>los </a:t>
            </a:r>
            <a:r>
              <a:rPr lang="es-CO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rPr>
              <a:t>yoes </a:t>
            </a:r>
            <a:r>
              <a:rPr lang="es-CO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rPr>
              <a:t>causa</a:t>
            </a:r>
            <a:r>
              <a:rPr lang="es-CO" b="1" dirty="0" smtClean="0"/>
              <a:t/>
            </a:r>
            <a:br>
              <a:rPr lang="es-CO" b="1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>12. </a:t>
            </a:r>
            <a:r>
              <a:rPr lang="es-CO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rPr>
              <a:t>Pagar </a:t>
            </a:r>
            <a:r>
              <a:rPr lang="es-CO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rPr>
              <a:t>Karma duro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>13. </a:t>
            </a:r>
            <a:r>
              <a:rPr lang="es-CO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rPr>
              <a:t>Resucitar</a:t>
            </a:r>
            <a:r>
              <a:rPr lang="es-CO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rPr>
              <a:t> en sí mismo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>14. </a:t>
            </a:r>
            <a:r>
              <a:rPr lang="es-CO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Romper la </a:t>
            </a:r>
            <a:r>
              <a:rPr lang="es-CO" b="1" dirty="0" err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</a:t>
            </a:r>
            <a:r>
              <a:rPr lang="es-CO" b="1" dirty="0" err="1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ecanicidad</a:t>
            </a:r>
            <a:r>
              <a:rPr lang="es-CO" b="1" dirty="0" smtClean="0"/>
              <a:t/>
            </a:r>
            <a:br>
              <a:rPr lang="es-CO" b="1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23</a:t>
            </a:fld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345" t="5387" r="7120" b="8293"/>
          <a:stretch/>
        </p:blipFill>
        <p:spPr>
          <a:xfrm>
            <a:off x="4718731" y="4508263"/>
            <a:ext cx="3617545" cy="20822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150816" y="3866809"/>
            <a:ext cx="2082227" cy="3365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Google Shape;81;p13"/>
          <p:cNvSpPr txBox="1">
            <a:spLocks/>
          </p:cNvSpPr>
          <p:nvPr/>
        </p:nvSpPr>
        <p:spPr>
          <a:xfrm>
            <a:off x="892700" y="1087617"/>
            <a:ext cx="6937445" cy="69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CO" sz="2800" dirty="0" smtClean="0">
                <a:latin typeface="Source Sans Pro" panose="020B0503030403020204" pitchFamily="34" charset="0"/>
              </a:rPr>
              <a:t>¿Cómo se fabrica el espíritu?.</a:t>
            </a:r>
            <a:endParaRPr lang="es-CO" sz="2800" dirty="0">
              <a:latin typeface="Source Sans Pro" panose="020B0503030403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5" t="186" r="14375"/>
          <a:stretch/>
        </p:blipFill>
        <p:spPr>
          <a:xfrm>
            <a:off x="6244440" y="114300"/>
            <a:ext cx="4183671" cy="4259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336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1752938" y="969818"/>
            <a:ext cx="8665679" cy="345244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MX" sz="8000" b="1" i="0" dirty="0"/>
              <a:t>PREGUNTAS:</a:t>
            </a:r>
            <a:endParaRPr sz="8000" b="1" dirty="0"/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-100" y="4560000"/>
            <a:ext cx="892800" cy="229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087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body" idx="2"/>
          </p:nvPr>
        </p:nvSpPr>
        <p:spPr>
          <a:xfrm>
            <a:off x="998900" y="1485872"/>
            <a:ext cx="6728016" cy="471204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592652" indent="-457189" algn="just">
              <a:buFont typeface="+mj-lt"/>
              <a:buAutoNum type="arabicPeriod"/>
            </a:pPr>
            <a:r>
              <a:rPr lang="es-MX" sz="2800" b="1" dirty="0"/>
              <a:t>¿</a:t>
            </a:r>
            <a:r>
              <a:rPr lang="es-MX" sz="2800" dirty="0"/>
              <a:t>Cómo se crea un </a:t>
            </a:r>
            <a:r>
              <a:rPr lang="es-MX" sz="2800" b="1" dirty="0"/>
              <a:t>Cuerpo?</a:t>
            </a:r>
          </a:p>
          <a:p>
            <a:pPr marL="592652" indent="-457189" algn="just">
              <a:buFont typeface="+mj-lt"/>
              <a:buAutoNum type="arabicPeriod" startAt="2"/>
            </a:pPr>
            <a:r>
              <a:rPr lang="es-MX" sz="2800" b="1" dirty="0" smtClean="0"/>
              <a:t>¿</a:t>
            </a:r>
            <a:r>
              <a:rPr lang="es-MX" sz="2800" dirty="0"/>
              <a:t>En cuánto </a:t>
            </a:r>
            <a:r>
              <a:rPr lang="es-MX" sz="2800" b="1" dirty="0"/>
              <a:t>tiempo </a:t>
            </a:r>
            <a:r>
              <a:rPr lang="es-MX" sz="2800" b="1" i="1" dirty="0"/>
              <a:t>se crea un Cuerpo</a:t>
            </a:r>
            <a:r>
              <a:rPr lang="es-MX" sz="2800" b="1" dirty="0" smtClean="0"/>
              <a:t>?</a:t>
            </a:r>
          </a:p>
          <a:p>
            <a:pPr marL="592652" indent="-457189" algn="just">
              <a:buFont typeface="+mj-lt"/>
              <a:buAutoNum type="arabicPeriod" startAt="2"/>
            </a:pPr>
            <a:r>
              <a:rPr lang="es-MX" sz="2800" b="1" dirty="0"/>
              <a:t>¿</a:t>
            </a:r>
            <a:r>
              <a:rPr lang="es-MX" sz="2800" dirty="0"/>
              <a:t>En cuánto tiempo se crea el </a:t>
            </a:r>
            <a:r>
              <a:rPr lang="es-MX" sz="2800" b="1" dirty="0"/>
              <a:t>Alma</a:t>
            </a:r>
            <a:r>
              <a:rPr lang="es-MX" sz="2800" b="1" dirty="0" smtClean="0"/>
              <a:t>?</a:t>
            </a:r>
          </a:p>
          <a:p>
            <a:pPr marL="592652" indent="-457189" algn="just">
              <a:buFont typeface="+mj-lt"/>
              <a:buAutoNum type="arabicPeriod" startAt="2"/>
            </a:pPr>
            <a:r>
              <a:rPr lang="es-MX" sz="2800" b="1" dirty="0"/>
              <a:t>¿</a:t>
            </a:r>
            <a:r>
              <a:rPr lang="es-MX" sz="2800" dirty="0"/>
              <a:t>Cómo sabemos que ya se </a:t>
            </a:r>
            <a:r>
              <a:rPr lang="es-MX" sz="2800" b="1" dirty="0"/>
              <a:t>inició el Trabajo?</a:t>
            </a:r>
          </a:p>
          <a:p>
            <a:pPr marL="592652" indent="-457189" algn="just">
              <a:buFont typeface="+mj-lt"/>
              <a:buAutoNum type="arabicPeriod" startAt="2"/>
            </a:pPr>
            <a:r>
              <a:rPr lang="es-MX" sz="2800" b="1" dirty="0"/>
              <a:t>¿</a:t>
            </a:r>
            <a:r>
              <a:rPr lang="es-MX" sz="2800" dirty="0"/>
              <a:t>Se pueden crear Cuerpos </a:t>
            </a:r>
            <a:r>
              <a:rPr lang="es-MX" sz="2800" b="1" dirty="0"/>
              <a:t>sin pareja?</a:t>
            </a:r>
          </a:p>
          <a:p>
            <a:pPr marL="592652" indent="-457189" algn="just">
              <a:buFont typeface="+mj-lt"/>
              <a:buAutoNum type="arabicPeriod" startAt="2"/>
            </a:pPr>
            <a:r>
              <a:rPr lang="es-MX" sz="2800" b="1" dirty="0"/>
              <a:t>¿</a:t>
            </a:r>
            <a:r>
              <a:rPr lang="es-MX" sz="2800" dirty="0"/>
              <a:t>Se puede crear el Alma </a:t>
            </a:r>
            <a:r>
              <a:rPr lang="es-MX" sz="2800" b="1" dirty="0"/>
              <a:t>estando castrado? </a:t>
            </a:r>
          </a:p>
          <a:p>
            <a:pPr marL="592652" indent="-457189" algn="just">
              <a:buFont typeface="+mj-lt"/>
              <a:buAutoNum type="arabicPeriod" startAt="2"/>
            </a:pPr>
            <a:endParaRPr lang="es-MX" sz="2800" b="1" dirty="0"/>
          </a:p>
          <a:p>
            <a:pPr marL="592652" indent="-457189" algn="just">
              <a:buFont typeface="+mj-lt"/>
              <a:buAutoNum type="arabicPeriod" startAt="2"/>
            </a:pPr>
            <a:endParaRPr lang="es-MX" sz="2800" b="1"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25</a:t>
            </a:fld>
            <a:endParaRPr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3" r="14240"/>
          <a:stretch/>
        </p:blipFill>
        <p:spPr>
          <a:xfrm>
            <a:off x="7215618" y="1219201"/>
            <a:ext cx="4710273" cy="4846034"/>
          </a:xfrm>
          <a:prstGeom prst="rect">
            <a:avLst/>
          </a:prstGeom>
        </p:spPr>
      </p:pic>
      <p:sp>
        <p:nvSpPr>
          <p:cNvPr id="8" name="Google Shape;81;p13"/>
          <p:cNvSpPr txBox="1">
            <a:spLocks/>
          </p:cNvSpPr>
          <p:nvPr/>
        </p:nvSpPr>
        <p:spPr>
          <a:xfrm>
            <a:off x="2484655" y="523009"/>
            <a:ext cx="6937445" cy="69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ctr"/>
            <a:r>
              <a:rPr lang="es-CO" sz="4000" dirty="0" smtClean="0">
                <a:latin typeface="Source Sans Pro" panose="020B0503030403020204" pitchFamily="34" charset="0"/>
              </a:rPr>
              <a:t>PREGUNTAS</a:t>
            </a:r>
            <a:endParaRPr lang="es-CO" sz="4000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99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26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7" r="26020"/>
          <a:stretch/>
        </p:blipFill>
        <p:spPr>
          <a:xfrm>
            <a:off x="8474471" y="794840"/>
            <a:ext cx="2895277" cy="6063161"/>
          </a:xfrm>
          <a:prstGeom prst="rect">
            <a:avLst/>
          </a:prstGeom>
        </p:spPr>
      </p:pic>
      <p:sp>
        <p:nvSpPr>
          <p:cNvPr id="7" name="Google Shape;82;p13"/>
          <p:cNvSpPr txBox="1">
            <a:spLocks noGrp="1"/>
          </p:cNvSpPr>
          <p:nvPr>
            <p:ph type="body" idx="2"/>
          </p:nvPr>
        </p:nvSpPr>
        <p:spPr>
          <a:xfrm>
            <a:off x="892700" y="1470396"/>
            <a:ext cx="6728016" cy="471204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35463" indent="0" algn="just">
              <a:buNone/>
            </a:pPr>
            <a:r>
              <a:rPr lang="es-MX" sz="1800" b="1" dirty="0" smtClean="0">
                <a:solidFill>
                  <a:schemeClr val="bg2"/>
                </a:solidFill>
              </a:rPr>
              <a:t>7. </a:t>
            </a:r>
            <a:r>
              <a:rPr lang="es-MX" sz="2800" b="1" dirty="0" smtClean="0"/>
              <a:t>¿</a:t>
            </a:r>
            <a:r>
              <a:rPr lang="es-MX" sz="2800" dirty="0" smtClean="0"/>
              <a:t>En </a:t>
            </a:r>
            <a:r>
              <a:rPr lang="es-MX" sz="2800" dirty="0"/>
              <a:t>cuánto tiempo se puede hacer la </a:t>
            </a:r>
            <a:r>
              <a:rPr lang="es-MX" sz="2800" b="1" dirty="0"/>
              <a:t>Segunda Montaña?</a:t>
            </a:r>
          </a:p>
          <a:p>
            <a:pPr marL="592663" indent="-457200" algn="just">
              <a:buAutoNum type="arabicPeriod" startAt="8"/>
            </a:pPr>
            <a:r>
              <a:rPr lang="es-MX" sz="2800" b="1" dirty="0" smtClean="0"/>
              <a:t>¿</a:t>
            </a:r>
            <a:r>
              <a:rPr lang="es-MX" sz="2800" dirty="0" smtClean="0"/>
              <a:t>Cómo se crea un </a:t>
            </a:r>
            <a:r>
              <a:rPr lang="es-MX" sz="2800" b="1" dirty="0" smtClean="0"/>
              <a:t>Cuerpo?</a:t>
            </a:r>
          </a:p>
          <a:p>
            <a:pPr marL="592663" indent="-457200" algn="just">
              <a:buAutoNum type="arabicPeriod" startAt="8"/>
            </a:pPr>
            <a:r>
              <a:rPr lang="es-MX" sz="2800" b="1" dirty="0" smtClean="0"/>
              <a:t>¿</a:t>
            </a:r>
            <a:r>
              <a:rPr lang="es-MX" sz="2800" dirty="0"/>
              <a:t>Por qué de mil que buscan el Camino </a:t>
            </a:r>
            <a:r>
              <a:rPr lang="es-MX" sz="2800" b="1" dirty="0"/>
              <a:t>sólo uno lo encuentra</a:t>
            </a:r>
            <a:r>
              <a:rPr lang="es-MX" sz="2800" b="1" dirty="0" smtClean="0"/>
              <a:t>?</a:t>
            </a:r>
          </a:p>
          <a:p>
            <a:pPr marL="592663" indent="-457200" algn="just">
              <a:buAutoNum type="arabicPeriod" startAt="8"/>
            </a:pPr>
            <a:r>
              <a:rPr lang="es-MX" sz="2800" b="1" dirty="0" smtClean="0"/>
              <a:t>¿</a:t>
            </a:r>
            <a:r>
              <a:rPr lang="es-MX" sz="2800" dirty="0"/>
              <a:t>Por qué de mil que lo encuentran</a:t>
            </a:r>
            <a:r>
              <a:rPr lang="es-MX" sz="2800" b="1" dirty="0"/>
              <a:t> solo uno lo sigue</a:t>
            </a:r>
            <a:r>
              <a:rPr lang="es-MX" sz="2800" b="1" dirty="0" smtClean="0"/>
              <a:t>?</a:t>
            </a:r>
          </a:p>
          <a:p>
            <a:pPr marL="592663" indent="-457200" algn="just">
              <a:buFont typeface="Source Sans Pro"/>
              <a:buAutoNum type="arabicPeriod" startAt="8"/>
            </a:pPr>
            <a:r>
              <a:rPr lang="es-MX" sz="2800" b="1" dirty="0"/>
              <a:t> ¿</a:t>
            </a:r>
            <a:r>
              <a:rPr lang="es-MX" sz="2800" dirty="0"/>
              <a:t>Por qué de mil que lo siguen </a:t>
            </a:r>
            <a:r>
              <a:rPr lang="es-MX" sz="2800" b="1" dirty="0"/>
              <a:t>sólo uno lo logra?</a:t>
            </a:r>
          </a:p>
          <a:p>
            <a:pPr marL="135463" indent="0" algn="just">
              <a:buNone/>
            </a:pPr>
            <a:endParaRPr lang="es-MX" sz="2800" b="1" dirty="0"/>
          </a:p>
          <a:p>
            <a:pPr marL="592652" indent="-457189" algn="just">
              <a:buFont typeface="+mj-lt"/>
              <a:buAutoNum type="arabicPeriod" startAt="2"/>
            </a:pPr>
            <a:endParaRPr lang="es-MX" sz="2800" b="1" dirty="0"/>
          </a:p>
        </p:txBody>
      </p:sp>
      <p:sp>
        <p:nvSpPr>
          <p:cNvPr id="10" name="Google Shape;81;p13"/>
          <p:cNvSpPr txBox="1">
            <a:spLocks/>
          </p:cNvSpPr>
          <p:nvPr/>
        </p:nvSpPr>
        <p:spPr>
          <a:xfrm>
            <a:off x="2497355" y="387102"/>
            <a:ext cx="6937445" cy="69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ctr"/>
            <a:r>
              <a:rPr lang="es-CO" sz="4000" dirty="0" smtClean="0">
                <a:latin typeface="Source Sans Pro" panose="020B0503030403020204" pitchFamily="34" charset="0"/>
              </a:rPr>
              <a:t>PREGUNTAS</a:t>
            </a:r>
            <a:endParaRPr lang="es-CO" sz="4000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28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"/>
          <p:cNvSpPr txBox="1">
            <a:spLocks noGrp="1"/>
          </p:cNvSpPr>
          <p:nvPr>
            <p:ph type="title"/>
          </p:nvPr>
        </p:nvSpPr>
        <p:spPr>
          <a:xfrm>
            <a:off x="173761" y="2665309"/>
            <a:ext cx="2121079" cy="208680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MX" sz="2667" b="1" dirty="0"/>
              <a:t>“Nuestro Ser puede hacer cosas que ni mil hombres juntos las harían ”. </a:t>
            </a:r>
            <a:endParaRPr sz="2667" b="1" dirty="0"/>
          </a:p>
        </p:txBody>
      </p:sp>
      <p:sp>
        <p:nvSpPr>
          <p:cNvPr id="213" name="Google Shape;213;p22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2468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27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2155300" y="0"/>
            <a:ext cx="7881200" cy="502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s-MX" sz="5333" b="1" i="0" dirty="0"/>
              <a:t>PRÓXIMA </a:t>
            </a:r>
          </a:p>
          <a:p>
            <a:pPr marL="0" indent="0">
              <a:buNone/>
            </a:pPr>
            <a:r>
              <a:rPr lang="es-MX" sz="5333" b="1" i="0" dirty="0"/>
              <a:t>CONFERENCIA</a:t>
            </a:r>
            <a:r>
              <a:rPr lang="en" sz="5333" b="1" i="0" dirty="0"/>
              <a:t>.</a:t>
            </a:r>
          </a:p>
          <a:p>
            <a:pPr marL="0" indent="0">
              <a:buNone/>
            </a:pPr>
            <a:r>
              <a:rPr lang="en" sz="3467" b="1" i="0" dirty="0"/>
              <a:t>Conferencia 12 / Fase A</a:t>
            </a:r>
            <a:endParaRPr sz="3467" b="1" i="0" dirty="0"/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-100" y="4560000"/>
            <a:ext cx="892800" cy="229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28</a:t>
            </a:fld>
            <a:endParaRPr/>
          </a:p>
        </p:txBody>
      </p:sp>
      <p:sp>
        <p:nvSpPr>
          <p:cNvPr id="4" name="Google Shape;99;p15"/>
          <p:cNvSpPr txBox="1">
            <a:spLocks/>
          </p:cNvSpPr>
          <p:nvPr/>
        </p:nvSpPr>
        <p:spPr>
          <a:xfrm>
            <a:off x="817318" y="5026400"/>
            <a:ext cx="10557164" cy="9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 algn="ctr"/>
            <a:r>
              <a:rPr lang="es-MX" sz="2800" b="1" dirty="0">
                <a:solidFill>
                  <a:schemeClr val="accent6">
                    <a:lumMod val="50000"/>
                  </a:schemeClr>
                </a:solidFill>
              </a:rPr>
              <a:t>Retorno y Recurrencia.</a:t>
            </a:r>
          </a:p>
        </p:txBody>
      </p:sp>
    </p:spTree>
    <p:extLst>
      <p:ext uri="{BB962C8B-B14F-4D97-AF65-F5344CB8AC3E}">
        <p14:creationId xmlns:p14="http://schemas.microsoft.com/office/powerpoint/2010/main" val="417105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580400" y="5154431"/>
            <a:ext cx="7655995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267" dirty="0">
                <a:latin typeface="Dosis" panose="020B0604020202020204" charset="0"/>
              </a:rPr>
              <a:t>75 conferencias prácticas gratis y de entrada libre</a:t>
            </a:r>
          </a:p>
        </p:txBody>
      </p:sp>
      <p:pic>
        <p:nvPicPr>
          <p:cNvPr id="10" name="Imagen 9" descr="Resultado de imagen para LOGO FACEBOOK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12" y="1068576"/>
            <a:ext cx="967525" cy="92159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ángulo 10"/>
          <p:cNvSpPr/>
          <p:nvPr/>
        </p:nvSpPr>
        <p:spPr>
          <a:xfrm>
            <a:off x="1095125" y="1259847"/>
            <a:ext cx="594860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s-MX" sz="2400" b="1" dirty="0" smtClean="0">
                <a:solidFill>
                  <a:schemeClr val="tx2">
                    <a:lumMod val="10000"/>
                  </a:schemeClr>
                </a:solidFill>
                <a:latin typeface="Dosis"/>
                <a:ea typeface="Calibri" panose="020F0502020204030204" pitchFamily="34" charset="0"/>
                <a:cs typeface="Times New Roman" panose="02020603050405020304" pitchFamily="18" charset="0"/>
              </a:rPr>
              <a:t>CONFERENCIAS CONOCIMIENTO DE SI MISMO </a:t>
            </a:r>
            <a:endParaRPr lang="es-CO" sz="2400" b="1" dirty="0">
              <a:solidFill>
                <a:schemeClr val="tx2">
                  <a:lumMod val="10000"/>
                </a:schemeClr>
              </a:solidFill>
              <a:latin typeface="Dosi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 descr="Resultado de imagen para logo instagram 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781" y="1095482"/>
            <a:ext cx="1295472" cy="116218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ángulo 12"/>
          <p:cNvSpPr/>
          <p:nvPr/>
        </p:nvSpPr>
        <p:spPr>
          <a:xfrm>
            <a:off x="8250037" y="1210515"/>
            <a:ext cx="2930610" cy="458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s-MX" sz="2400" b="1" dirty="0" smtClean="0">
                <a:latin typeface="Dosis"/>
                <a:ea typeface="Calibri" panose="020F0502020204030204" pitchFamily="34" charset="0"/>
                <a:cs typeface="Times New Roman" panose="02020603050405020304" pitchFamily="18" charset="0"/>
              </a:rPr>
              <a:t>CONFERENCIAS CDSM</a:t>
            </a:r>
            <a:endParaRPr lang="es-CO" sz="2400" b="1" dirty="0">
              <a:latin typeface="Dosi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8819013" y="2310411"/>
            <a:ext cx="28875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latin typeface="Dosis"/>
                <a:ea typeface="Calibri" panose="020F0502020204030204" pitchFamily="34" charset="0"/>
                <a:cs typeface="Times New Roman" panose="02020603050405020304" pitchFamily="18" charset="0"/>
              </a:rPr>
              <a:t>CONOCIMIENTO</a:t>
            </a:r>
          </a:p>
          <a:p>
            <a:pPr algn="ctr"/>
            <a:r>
              <a:rPr lang="es-MX" sz="2400" b="1" dirty="0" smtClean="0">
                <a:latin typeface="Dosis"/>
                <a:ea typeface="Calibri" panose="020F0502020204030204" pitchFamily="34" charset="0"/>
                <a:cs typeface="Times New Roman" panose="02020603050405020304" pitchFamily="18" charset="0"/>
              </a:rPr>
              <a:t>DE SI MISMO </a:t>
            </a:r>
            <a:endParaRPr lang="es-CO" sz="2400" b="1" dirty="0">
              <a:latin typeface="Dosi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4247476" y="41218"/>
            <a:ext cx="4571537" cy="83876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5400" dirty="0" smtClean="0">
                <a:solidFill>
                  <a:schemeClr val="bg1"/>
                </a:solidFill>
                <a:latin typeface="Dosis" panose="020B0604020202020204" charset="0"/>
              </a:rPr>
              <a:t>Contáctanos:</a:t>
            </a:r>
            <a:endParaRPr lang="es-ES" sz="5400" dirty="0">
              <a:solidFill>
                <a:schemeClr val="bg1"/>
              </a:solidFill>
              <a:latin typeface="Dosis" panose="020B0604020202020204" charset="0"/>
            </a:endParaRPr>
          </a:p>
        </p:txBody>
      </p:sp>
      <p:pic>
        <p:nvPicPr>
          <p:cNvPr id="2061" name="Picture 13" descr="Logo Youtube PNG transparente - Stick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266" y="1783304"/>
            <a:ext cx="2601109" cy="161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1682936" y="2210874"/>
            <a:ext cx="4747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latin typeface="Dosis"/>
                <a:ea typeface="Calibri" panose="020F0502020204030204" pitchFamily="34" charset="0"/>
                <a:cs typeface="Times New Roman" panose="02020603050405020304" pitchFamily="18" charset="0"/>
              </a:rPr>
              <a:t>CONFERENCIAS CONOCIMIENTO</a:t>
            </a:r>
            <a:endParaRPr lang="es-MX" sz="2400" b="1" dirty="0">
              <a:latin typeface="Dos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MX" sz="2400" b="1" dirty="0" smtClean="0">
                <a:latin typeface="Dosis"/>
                <a:ea typeface="Calibri" panose="020F0502020204030204" pitchFamily="34" charset="0"/>
                <a:cs typeface="Times New Roman" panose="02020603050405020304" pitchFamily="18" charset="0"/>
              </a:rPr>
              <a:t>DE SI MISMO </a:t>
            </a:r>
            <a:endParaRPr lang="es-CO" sz="2400" b="1" dirty="0">
              <a:latin typeface="Dosi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885" y="5154431"/>
            <a:ext cx="1679436" cy="1612669"/>
          </a:xfrm>
          <a:prstGeom prst="rect">
            <a:avLst/>
          </a:prstGeom>
        </p:spPr>
      </p:pic>
      <p:sp>
        <p:nvSpPr>
          <p:cNvPr id="17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-100" y="4560000"/>
            <a:ext cx="892800" cy="229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s-CO" dirty="0" smtClean="0"/>
              <a:t>15</a:t>
            </a:r>
            <a:endParaRPr dirty="0"/>
          </a:p>
        </p:txBody>
      </p:sp>
      <p:pic>
        <p:nvPicPr>
          <p:cNvPr id="1063" name="Picture 39" descr="Conocimiento de Si Mismo Sabes quien eres? Para que es la existencia?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844" y="2294091"/>
            <a:ext cx="885603" cy="88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 descr="Archivo:Google Play Arrow logo.svg - Wikipedia, la enciclopedia lib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378" y="2310411"/>
            <a:ext cx="838825" cy="89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clipart-library.com/images_k/whatsapp-transparent/whatsapp-transparent-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34" name="Picture 10" descr="https://2.bp.blogspot.com/-QfS1hyElLFk/XDdD551JV7I/AAAAAAAAGu0/ZwfoMBwMoiUAzSCHhP4QvHn_KyjaeecWQCK4BGAYYCw/s1600/logo%2Bwhatsapp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295" y="3405217"/>
            <a:ext cx="790236" cy="79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6564122" y="3369153"/>
            <a:ext cx="4732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b="1" dirty="0" smtClean="0">
                <a:latin typeface="Dosis"/>
                <a:ea typeface="Calibri" panose="020F0502020204030204" pitchFamily="34" charset="0"/>
                <a:cs typeface="Times New Roman" panose="02020603050405020304" pitchFamily="18" charset="0"/>
              </a:rPr>
              <a:t>+57 3203591914</a:t>
            </a:r>
            <a:endParaRPr lang="es-CO" sz="4400" b="1" dirty="0">
              <a:latin typeface="Dosi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2061258" y="3401847"/>
            <a:ext cx="41077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b="1" dirty="0" smtClean="0">
                <a:latin typeface="Dosis"/>
                <a:ea typeface="Calibri" panose="020F0502020204030204" pitchFamily="34" charset="0"/>
                <a:cs typeface="Times New Roman" panose="02020603050405020304" pitchFamily="18" charset="0"/>
              </a:rPr>
              <a:t>+57 3138746605</a:t>
            </a:r>
            <a:endParaRPr lang="es-CO" sz="4400" b="1" dirty="0">
              <a:latin typeface="Dosi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10" descr="https://2.bp.blogspot.com/-QfS1hyElLFk/XDdD551JV7I/AAAAAAAAGu0/ZwfoMBwMoiUAzSCHhP4QvHn_KyjaeecWQCK4BGAYYCw/s1600/logo%2Bwhatsapp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04" y="3348358"/>
            <a:ext cx="790236" cy="79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/>
          <p:cNvSpPr/>
          <p:nvPr/>
        </p:nvSpPr>
        <p:spPr>
          <a:xfrm>
            <a:off x="1682936" y="4108094"/>
            <a:ext cx="90808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bg1"/>
                </a:solidFill>
                <a:latin typeface="Dosis"/>
                <a:ea typeface="Calibri" panose="020F0502020204030204" pitchFamily="34" charset="0"/>
                <a:cs typeface="Times New Roman" panose="02020603050405020304" pitchFamily="18" charset="0"/>
              </a:rPr>
              <a:t>www.conocimientodesimismo.co</a:t>
            </a:r>
            <a:endParaRPr lang="es-CO" sz="4400" b="1" dirty="0">
              <a:solidFill>
                <a:schemeClr val="bg1"/>
              </a:solidFill>
              <a:latin typeface="Dosi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32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1600538" y="858982"/>
            <a:ext cx="8665679" cy="345244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s-MX" sz="7200" i="0" dirty="0"/>
              <a:t>¿QUÉ ES </a:t>
            </a:r>
            <a:r>
              <a:rPr lang="es-MX" sz="7200" b="1" i="0" dirty="0"/>
              <a:t>EL ALMA?</a:t>
            </a:r>
            <a:endParaRPr sz="8000" b="1" dirty="0"/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-100" y="4560000"/>
            <a:ext cx="892800" cy="229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131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 dirty="0"/>
          </a:p>
        </p:txBody>
      </p:sp>
      <p:sp>
        <p:nvSpPr>
          <p:cNvPr id="11" name="Google Shape;91;p14"/>
          <p:cNvSpPr txBox="1">
            <a:spLocks/>
          </p:cNvSpPr>
          <p:nvPr/>
        </p:nvSpPr>
        <p:spPr>
          <a:xfrm>
            <a:off x="673621" y="2386929"/>
            <a:ext cx="4152900" cy="801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▹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⬩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⬞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101597" indent="0" algn="ctr">
              <a:buNone/>
            </a:pPr>
            <a:r>
              <a:rPr lang="es-MX" sz="3200" b="1" dirty="0" smtClean="0">
                <a:solidFill>
                  <a:srgbClr val="0DB7C4"/>
                </a:solidFill>
              </a:rPr>
              <a:t>ALMA</a:t>
            </a:r>
          </a:p>
          <a:p>
            <a:pPr marL="101597" indent="0" algn="ctr">
              <a:buNone/>
            </a:pPr>
            <a:r>
              <a:rPr lang="es-MX" sz="3200" b="1" dirty="0" smtClean="0">
                <a:solidFill>
                  <a:srgbClr val="0DB7C4"/>
                </a:solidFill>
              </a:rPr>
              <a:t>AL: </a:t>
            </a:r>
            <a:r>
              <a:rPr lang="es-MX" sz="3200" b="1" dirty="0" smtClean="0">
                <a:solidFill>
                  <a:schemeClr val="accent6">
                    <a:lumMod val="50000"/>
                  </a:schemeClr>
                </a:solidFill>
              </a:rPr>
              <a:t>ALA: DIOS</a:t>
            </a:r>
          </a:p>
          <a:p>
            <a:pPr marL="101597" indent="0" algn="ctr">
              <a:buNone/>
            </a:pPr>
            <a:r>
              <a:rPr lang="es-MX" sz="3200" b="1" dirty="0" smtClean="0">
                <a:solidFill>
                  <a:srgbClr val="0DB7C4"/>
                </a:solidFill>
              </a:rPr>
              <a:t>MA:</a:t>
            </a:r>
            <a:r>
              <a:rPr lang="es-MX" sz="3200" b="1" dirty="0" smtClean="0">
                <a:solidFill>
                  <a:schemeClr val="accent6">
                    <a:lumMod val="50000"/>
                  </a:schemeClr>
                </a:solidFill>
              </a:rPr>
              <a:t>MADRE</a:t>
            </a:r>
            <a:endParaRPr lang="es-MX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101597" indent="0" algn="ctr">
              <a:buNone/>
            </a:pPr>
            <a:r>
              <a:rPr lang="es-MX" sz="3200" b="1" i="1" dirty="0" smtClean="0"/>
              <a:t>Dios Madre</a:t>
            </a:r>
          </a:p>
          <a:p>
            <a:pPr marL="101597" indent="0" algn="ctr">
              <a:buNone/>
            </a:pPr>
            <a:r>
              <a:rPr lang="es-MX" sz="3200" b="1" i="1" dirty="0" smtClean="0">
                <a:solidFill>
                  <a:schemeClr val="bg2"/>
                </a:solidFill>
              </a:rPr>
              <a:t>Energía</a:t>
            </a:r>
          </a:p>
          <a:p>
            <a:pPr marL="101597" indent="0" algn="ctr">
              <a:buNone/>
            </a:pPr>
            <a:endParaRPr lang="es-MX" sz="3200" dirty="0"/>
          </a:p>
          <a:p>
            <a:pPr marL="101597" indent="0" algn="ctr">
              <a:buNone/>
            </a:pPr>
            <a:r>
              <a:rPr lang="es-MX" sz="3200" dirty="0"/>
              <a:t> </a:t>
            </a:r>
            <a:endParaRPr lang="es-MX" sz="3200" b="1" dirty="0">
              <a:solidFill>
                <a:srgbClr val="00B0F0"/>
              </a:solidFill>
            </a:endParaRPr>
          </a:p>
        </p:txBody>
      </p:sp>
      <p:sp>
        <p:nvSpPr>
          <p:cNvPr id="13" name="Google Shape;81;p13"/>
          <p:cNvSpPr txBox="1">
            <a:spLocks noGrp="1"/>
          </p:cNvSpPr>
          <p:nvPr>
            <p:ph type="title"/>
          </p:nvPr>
        </p:nvSpPr>
        <p:spPr>
          <a:xfrm>
            <a:off x="3473307" y="253359"/>
            <a:ext cx="4956621" cy="701132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s-CO" sz="4800" dirty="0" smtClean="0">
                <a:latin typeface="Source Sans Pro" panose="020B0503030403020204" pitchFamily="34" charset="0"/>
              </a:rPr>
              <a:t>¿QUÉ ES EL ALMA?</a:t>
            </a:r>
            <a:endParaRPr lang="es-CO" sz="4800" dirty="0">
              <a:latin typeface="Source Sans Pro" panose="020B0503030403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4954767" y="1186766"/>
            <a:ext cx="5548134" cy="5582334"/>
            <a:chOff x="4913470" y="1001330"/>
            <a:chExt cx="5885587" cy="5836334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4" t="9063" r="8762" b="6782"/>
            <a:stretch/>
          </p:blipFill>
          <p:spPr>
            <a:xfrm>
              <a:off x="4913470" y="1001330"/>
              <a:ext cx="5885587" cy="5836334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0821" y="1702462"/>
              <a:ext cx="1031400" cy="972798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5008" y="1182239"/>
              <a:ext cx="909436" cy="857764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0701" y="5124970"/>
              <a:ext cx="583523" cy="550369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5250" y="4729595"/>
              <a:ext cx="909436" cy="857764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9429" y="4360487"/>
              <a:ext cx="795179" cy="749999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6318" y="3237326"/>
              <a:ext cx="797302" cy="752001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582" y="4189543"/>
              <a:ext cx="715617" cy="674957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6409" y="4025155"/>
              <a:ext cx="715617" cy="674957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6784" y="2935051"/>
              <a:ext cx="715617" cy="674957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318" y="2486480"/>
              <a:ext cx="715617" cy="674957"/>
            </a:xfrm>
            <a:prstGeom prst="rect">
              <a:avLst/>
            </a:prstGeom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3504" y="4562363"/>
              <a:ext cx="715617" cy="674957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8151" y="3662276"/>
              <a:ext cx="715617" cy="674957"/>
            </a:xfrm>
            <a:prstGeom prst="rect">
              <a:avLst/>
            </a:prstGeom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144" y="3421602"/>
              <a:ext cx="715617" cy="674957"/>
            </a:xfrm>
            <a:prstGeom prst="rect">
              <a:avLst/>
            </a:prstGeom>
          </p:spPr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7724" y="1528444"/>
              <a:ext cx="561792" cy="529872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0502" y="2214261"/>
              <a:ext cx="561792" cy="529872"/>
            </a:xfrm>
            <a:prstGeom prst="rect">
              <a:avLst/>
            </a:prstGeom>
          </p:spPr>
        </p:pic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8753" y="5079839"/>
              <a:ext cx="561792" cy="529872"/>
            </a:xfrm>
            <a:prstGeom prst="rect">
              <a:avLst/>
            </a:prstGeom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9805" y="3070425"/>
              <a:ext cx="561792" cy="529872"/>
            </a:xfrm>
            <a:prstGeom prst="rect">
              <a:avLst/>
            </a:prstGeom>
          </p:spPr>
        </p:pic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9095" y="4971882"/>
              <a:ext cx="561792" cy="529872"/>
            </a:xfrm>
            <a:prstGeom prst="rect">
              <a:avLst/>
            </a:prstGeom>
          </p:spPr>
        </p:pic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2246" y="4670585"/>
              <a:ext cx="561792" cy="529872"/>
            </a:xfrm>
            <a:prstGeom prst="rect">
              <a:avLst/>
            </a:prstGeom>
          </p:spPr>
        </p:pic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408" y="4502759"/>
              <a:ext cx="561792" cy="529872"/>
            </a:xfrm>
            <a:prstGeom prst="rect">
              <a:avLst/>
            </a:prstGeom>
          </p:spPr>
        </p:pic>
        <p:pic>
          <p:nvPicPr>
            <p:cNvPr id="32" name="Imagen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479" y="3534667"/>
              <a:ext cx="561792" cy="529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26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sp>
        <p:nvSpPr>
          <p:cNvPr id="32" name="Google Shape;90;p14"/>
          <p:cNvSpPr txBox="1">
            <a:spLocks/>
          </p:cNvSpPr>
          <p:nvPr/>
        </p:nvSpPr>
        <p:spPr>
          <a:xfrm>
            <a:off x="4885822" y="1307265"/>
            <a:ext cx="2445325" cy="88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MX" sz="3467" b="1" dirty="0">
                <a:solidFill>
                  <a:srgbClr val="0DB7C4"/>
                </a:solidFill>
              </a:rPr>
              <a:t>VIRTUDES</a:t>
            </a:r>
            <a:endParaRPr lang="en-US" sz="34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Google Shape;82;p13"/>
          <p:cNvSpPr txBox="1">
            <a:spLocks noGrp="1"/>
          </p:cNvSpPr>
          <p:nvPr>
            <p:ph type="body" idx="2"/>
          </p:nvPr>
        </p:nvSpPr>
        <p:spPr>
          <a:xfrm>
            <a:off x="892700" y="1504671"/>
            <a:ext cx="2741619" cy="83636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35463" indent="0">
              <a:spcBef>
                <a:spcPts val="0"/>
              </a:spcBef>
              <a:buNone/>
            </a:pPr>
            <a:r>
              <a:rPr lang="es-MX" sz="2400" dirty="0"/>
              <a:t>El Alma </a:t>
            </a:r>
            <a:r>
              <a:rPr lang="es-MX" sz="2400" b="1" dirty="0"/>
              <a:t>es un </a:t>
            </a:r>
          </a:p>
          <a:p>
            <a:pPr marL="135463" indent="0">
              <a:spcBef>
                <a:spcPts val="0"/>
              </a:spcBef>
              <a:buNone/>
            </a:pPr>
            <a:r>
              <a:rPr lang="es-MX" sz="2400" b="1" dirty="0"/>
              <a:t>conjunto de:</a:t>
            </a: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744" y="2380354"/>
            <a:ext cx="1655768" cy="3404557"/>
          </a:xfrm>
          <a:prstGeom prst="rect">
            <a:avLst/>
          </a:prstGeom>
        </p:spPr>
      </p:pic>
      <p:sp>
        <p:nvSpPr>
          <p:cNvPr id="35" name="Google Shape;90;p14"/>
          <p:cNvSpPr txBox="1">
            <a:spLocks/>
          </p:cNvSpPr>
          <p:nvPr/>
        </p:nvSpPr>
        <p:spPr>
          <a:xfrm>
            <a:off x="7100330" y="3267199"/>
            <a:ext cx="2034525" cy="88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MX" sz="3467" b="1" dirty="0">
                <a:solidFill>
                  <a:srgbClr val="0DB7C4"/>
                </a:solidFill>
              </a:rPr>
              <a:t>PODERES</a:t>
            </a:r>
            <a:endParaRPr lang="en-US" sz="34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Google Shape;90;p14"/>
          <p:cNvSpPr txBox="1">
            <a:spLocks/>
          </p:cNvSpPr>
          <p:nvPr/>
        </p:nvSpPr>
        <p:spPr>
          <a:xfrm>
            <a:off x="4797478" y="5969309"/>
            <a:ext cx="3002925" cy="88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MX" sz="3467" b="1" dirty="0">
                <a:solidFill>
                  <a:srgbClr val="0DB7C4"/>
                </a:solidFill>
              </a:rPr>
              <a:t>FACULTADES</a:t>
            </a:r>
            <a:endParaRPr lang="en-US" sz="34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Google Shape;90;p14"/>
          <p:cNvSpPr txBox="1">
            <a:spLocks/>
          </p:cNvSpPr>
          <p:nvPr/>
        </p:nvSpPr>
        <p:spPr>
          <a:xfrm>
            <a:off x="2822593" y="3327257"/>
            <a:ext cx="2160335" cy="88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MX" sz="3467" b="1" dirty="0">
                <a:solidFill>
                  <a:srgbClr val="0DB7C4"/>
                </a:solidFill>
              </a:rPr>
              <a:t>FUERZAS</a:t>
            </a:r>
            <a:endParaRPr lang="en-US" sz="34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Google Shape;91;p14"/>
          <p:cNvSpPr txBox="1">
            <a:spLocks noGrp="1"/>
          </p:cNvSpPr>
          <p:nvPr>
            <p:ph type="body" idx="1"/>
          </p:nvPr>
        </p:nvSpPr>
        <p:spPr>
          <a:xfrm>
            <a:off x="811418" y="4492787"/>
            <a:ext cx="3456105" cy="9809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597" indent="0" algn="just">
              <a:buNone/>
            </a:pPr>
            <a:r>
              <a:rPr lang="es-MX" sz="2133" dirty="0"/>
              <a:t>Que cada uno de nosotros tiene latentes en su </a:t>
            </a:r>
            <a:r>
              <a:rPr lang="es-MX" sz="2133" b="1" dirty="0"/>
              <a:t>Esencia, </a:t>
            </a:r>
            <a:r>
              <a:rPr lang="es-MX" sz="2133" dirty="0"/>
              <a:t>contaminada en estos momentos</a:t>
            </a:r>
            <a:r>
              <a:rPr lang="es-MX" sz="2133" b="1" dirty="0"/>
              <a:t>.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6624" y="1001947"/>
            <a:ext cx="2982208" cy="27696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24" y="3878914"/>
            <a:ext cx="3153168" cy="29790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221" y="2428203"/>
            <a:ext cx="1895441" cy="1787746"/>
          </a:xfrm>
          <a:prstGeom prst="rect">
            <a:avLst/>
          </a:prstGeom>
        </p:spPr>
      </p:pic>
      <p:sp>
        <p:nvSpPr>
          <p:cNvPr id="20" name="Google Shape;81;p13"/>
          <p:cNvSpPr txBox="1">
            <a:spLocks/>
          </p:cNvSpPr>
          <p:nvPr/>
        </p:nvSpPr>
        <p:spPr>
          <a:xfrm>
            <a:off x="1008132" y="518453"/>
            <a:ext cx="6845511" cy="70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n-US" sz="2800" dirty="0">
                <a:latin typeface="Source Sans Pro" panose="020B0503030403020204" pitchFamily="34" charset="0"/>
              </a:rPr>
              <a:t>¿Qué es el alma</a:t>
            </a:r>
            <a:r>
              <a:rPr lang="en-US" sz="2800" dirty="0" smtClean="0">
                <a:latin typeface="Source Sans Pro" panose="020B0503030403020204" pitchFamily="34" charset="0"/>
              </a:rPr>
              <a:t>?</a:t>
            </a:r>
            <a:endParaRPr lang="en-US" sz="2800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63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6" grpId="0"/>
      <p:bldP spid="37" grpId="0"/>
      <p:bldP spid="5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1176120" y="3462115"/>
            <a:ext cx="4379453" cy="178130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597" indent="0" algn="just">
              <a:buNone/>
            </a:pPr>
            <a:r>
              <a:rPr lang="es-MX" sz="2133" dirty="0"/>
              <a:t>Porque cada uno de </a:t>
            </a:r>
            <a:r>
              <a:rPr lang="es-MX" sz="2133" b="1" dirty="0"/>
              <a:t>nuestros defectos, </a:t>
            </a:r>
            <a:r>
              <a:rPr lang="es-MX" sz="2133" dirty="0"/>
              <a:t>que ha sido </a:t>
            </a:r>
            <a:r>
              <a:rPr lang="es-MX" sz="2133" dirty="0" smtClean="0"/>
              <a:t>comprendidos </a:t>
            </a:r>
            <a:r>
              <a:rPr lang="es-MX" sz="2133" dirty="0"/>
              <a:t>y </a:t>
            </a:r>
            <a:r>
              <a:rPr lang="es-MX" sz="2133" b="1" dirty="0" smtClean="0"/>
              <a:t>eliminados</a:t>
            </a:r>
            <a:r>
              <a:rPr lang="es-MX" sz="2133" dirty="0" smtClean="0"/>
              <a:t> </a:t>
            </a:r>
            <a:r>
              <a:rPr lang="es-MX" sz="2133" dirty="0"/>
              <a:t>se </a:t>
            </a:r>
            <a:r>
              <a:rPr lang="es-MX" sz="2133" dirty="0" smtClean="0"/>
              <a:t>transforman </a:t>
            </a:r>
            <a:r>
              <a:rPr lang="es-MX" sz="2133" dirty="0"/>
              <a:t>en la </a:t>
            </a:r>
            <a:r>
              <a:rPr lang="es-MX" sz="2133" b="1" dirty="0"/>
              <a:t>virtud contraria </a:t>
            </a:r>
            <a:r>
              <a:rPr lang="es-MX" sz="2133" dirty="0"/>
              <a:t>al defecto.</a:t>
            </a:r>
            <a:endParaRPr lang="es-MX" sz="2133" b="1"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 dirty="0"/>
          </a:p>
        </p:txBody>
      </p:sp>
      <p:sp>
        <p:nvSpPr>
          <p:cNvPr id="8" name="Google Shape;81;p13"/>
          <p:cNvSpPr txBox="1">
            <a:spLocks/>
          </p:cNvSpPr>
          <p:nvPr/>
        </p:nvSpPr>
        <p:spPr>
          <a:xfrm>
            <a:off x="1176120" y="842128"/>
            <a:ext cx="6845511" cy="70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n-US" sz="2800" dirty="0">
                <a:latin typeface="Source Sans Pro" panose="020B0503030403020204" pitchFamily="34" charset="0"/>
              </a:rPr>
              <a:t>¿Qué es el alma</a:t>
            </a:r>
            <a:r>
              <a:rPr lang="en-US" sz="2800" dirty="0" smtClean="0">
                <a:latin typeface="Source Sans Pro" panose="020B0503030403020204" pitchFamily="34" charset="0"/>
              </a:rPr>
              <a:t>?</a:t>
            </a:r>
            <a:endParaRPr lang="en-US" sz="2800" dirty="0">
              <a:latin typeface="Source Sans Pro" panose="020B0503030403020204" pitchFamily="34" charset="0"/>
            </a:endParaRPr>
          </a:p>
        </p:txBody>
      </p:sp>
      <p:sp>
        <p:nvSpPr>
          <p:cNvPr id="9" name="Google Shape;90;p14"/>
          <p:cNvSpPr txBox="1">
            <a:spLocks/>
          </p:cNvSpPr>
          <p:nvPr/>
        </p:nvSpPr>
        <p:spPr>
          <a:xfrm>
            <a:off x="1176120" y="2233998"/>
            <a:ext cx="4579475" cy="122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MX" sz="8000" b="1" dirty="0">
                <a:solidFill>
                  <a:srgbClr val="0DB7C4"/>
                </a:solidFill>
              </a:rPr>
              <a:t>VIRTUDES</a:t>
            </a:r>
            <a:endParaRPr lang="en-US" sz="8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4" t="5456" r="17475" b="7071"/>
          <a:stretch/>
        </p:blipFill>
        <p:spPr>
          <a:xfrm>
            <a:off x="6112498" y="1884218"/>
            <a:ext cx="2809593" cy="383771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9" t="18990" r="34648" b="14747"/>
          <a:stretch/>
        </p:blipFill>
        <p:spPr>
          <a:xfrm>
            <a:off x="9351586" y="1738277"/>
            <a:ext cx="2064695" cy="3983651"/>
          </a:xfrm>
          <a:prstGeom prst="rect">
            <a:avLst/>
          </a:prstGeom>
        </p:spPr>
      </p:pic>
      <p:sp>
        <p:nvSpPr>
          <p:cNvPr id="12" name="Google Shape;90;p14"/>
          <p:cNvSpPr txBox="1">
            <a:spLocks/>
          </p:cNvSpPr>
          <p:nvPr/>
        </p:nvSpPr>
        <p:spPr>
          <a:xfrm>
            <a:off x="6518488" y="5721929"/>
            <a:ext cx="1903304" cy="88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MX" sz="3200" b="1" dirty="0">
                <a:solidFill>
                  <a:schemeClr val="bg1">
                    <a:lumMod val="50000"/>
                  </a:schemeClr>
                </a:solidFill>
              </a:rPr>
              <a:t>LUJURIA</a:t>
            </a:r>
          </a:p>
        </p:txBody>
      </p:sp>
      <p:sp>
        <p:nvSpPr>
          <p:cNvPr id="13" name="Google Shape;90;p14"/>
          <p:cNvSpPr txBox="1">
            <a:spLocks/>
          </p:cNvSpPr>
          <p:nvPr/>
        </p:nvSpPr>
        <p:spPr>
          <a:xfrm>
            <a:off x="9471547" y="5721929"/>
            <a:ext cx="1944733" cy="88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MX" sz="3200" b="1" dirty="0">
                <a:solidFill>
                  <a:srgbClr val="0DB7C4"/>
                </a:solidFill>
              </a:rPr>
              <a:t>CASTIDAD</a:t>
            </a:r>
          </a:p>
        </p:txBody>
      </p:sp>
      <p:cxnSp>
        <p:nvCxnSpPr>
          <p:cNvPr id="17" name="Conector recto 16"/>
          <p:cNvCxnSpPr/>
          <p:nvPr/>
        </p:nvCxnSpPr>
        <p:spPr>
          <a:xfrm>
            <a:off x="9060637" y="1738277"/>
            <a:ext cx="0" cy="39836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03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uild="p"/>
      <p:bldP spid="9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6C06122-39F3-45CA-8B47-87336386C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900" y="490384"/>
            <a:ext cx="4736800" cy="704174"/>
          </a:xfrm>
        </p:spPr>
        <p:txBody>
          <a:bodyPr/>
          <a:lstStyle/>
          <a:p>
            <a:r>
              <a:rPr lang="en-US" sz="2800" dirty="0">
                <a:latin typeface="Source Sans Pro" panose="020B0503030403020204" pitchFamily="34" charset="0"/>
              </a:rPr>
              <a:t>¿Qué es el alma</a:t>
            </a:r>
            <a:r>
              <a:rPr lang="en-US" sz="2800" dirty="0" smtClean="0">
                <a:latin typeface="Source Sans Pro" panose="020B0503030403020204" pitchFamily="34" charset="0"/>
              </a:rPr>
              <a:t>?</a:t>
            </a:r>
            <a:endParaRPr lang="es-CO" sz="28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98757AFE-57E2-448B-9769-AF437ACCC7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ángulo redondeado 11">
            <a:extLst>
              <a:ext uri="{FF2B5EF4-FFF2-40B4-BE49-F238E27FC236}">
                <a16:creationId xmlns:a16="http://schemas.microsoft.com/office/drawing/2014/main" xmlns="" id="{B0C46921-6B80-4717-A880-E2877A9D3AE1}"/>
              </a:ext>
            </a:extLst>
          </p:cNvPr>
          <p:cNvSpPr/>
          <p:nvPr/>
        </p:nvSpPr>
        <p:spPr>
          <a:xfrm>
            <a:off x="7882867" y="1506531"/>
            <a:ext cx="1503388" cy="487036"/>
          </a:xfrm>
          <a:prstGeom prst="roundRect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tx2">
                    <a:lumMod val="10000"/>
                  </a:schemeClr>
                </a:solidFill>
              </a:rPr>
              <a:t>PEREZA</a:t>
            </a:r>
          </a:p>
        </p:txBody>
      </p:sp>
      <p:sp>
        <p:nvSpPr>
          <p:cNvPr id="6" name="Rectángulo redondeado 12">
            <a:extLst>
              <a:ext uri="{FF2B5EF4-FFF2-40B4-BE49-F238E27FC236}">
                <a16:creationId xmlns:a16="http://schemas.microsoft.com/office/drawing/2014/main" xmlns="" id="{B991D338-01E8-4779-80E1-2E39EAE1D1C9}"/>
              </a:ext>
            </a:extLst>
          </p:cNvPr>
          <p:cNvSpPr/>
          <p:nvPr/>
        </p:nvSpPr>
        <p:spPr>
          <a:xfrm>
            <a:off x="9619333" y="1514348"/>
            <a:ext cx="1755384" cy="467451"/>
          </a:xfrm>
          <a:prstGeom prst="roundRect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tx2">
                    <a:lumMod val="10000"/>
                  </a:schemeClr>
                </a:solidFill>
              </a:rPr>
              <a:t>DILIGENCIA</a:t>
            </a:r>
          </a:p>
        </p:txBody>
      </p:sp>
      <p:sp>
        <p:nvSpPr>
          <p:cNvPr id="7" name="Rectángulo redondeado 14">
            <a:extLst>
              <a:ext uri="{FF2B5EF4-FFF2-40B4-BE49-F238E27FC236}">
                <a16:creationId xmlns:a16="http://schemas.microsoft.com/office/drawing/2014/main" xmlns="" id="{AB897BB0-C682-47E3-9D01-F500C70AD1B5}"/>
              </a:ext>
            </a:extLst>
          </p:cNvPr>
          <p:cNvSpPr/>
          <p:nvPr/>
        </p:nvSpPr>
        <p:spPr>
          <a:xfrm>
            <a:off x="7912983" y="2117939"/>
            <a:ext cx="1503388" cy="487036"/>
          </a:xfrm>
          <a:prstGeom prst="roundRect">
            <a:avLst/>
          </a:prstGeom>
          <a:solidFill>
            <a:srgbClr val="FFC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tx2">
                    <a:lumMod val="10000"/>
                  </a:schemeClr>
                </a:solidFill>
              </a:rPr>
              <a:t>CODICIA</a:t>
            </a:r>
          </a:p>
        </p:txBody>
      </p:sp>
      <p:sp>
        <p:nvSpPr>
          <p:cNvPr id="8" name="Rectángulo redondeado 15">
            <a:extLst>
              <a:ext uri="{FF2B5EF4-FFF2-40B4-BE49-F238E27FC236}">
                <a16:creationId xmlns:a16="http://schemas.microsoft.com/office/drawing/2014/main" xmlns="" id="{ADCF7744-8EA9-4BD8-A9C0-A54F01F9182B}"/>
              </a:ext>
            </a:extLst>
          </p:cNvPr>
          <p:cNvSpPr/>
          <p:nvPr/>
        </p:nvSpPr>
        <p:spPr>
          <a:xfrm>
            <a:off x="9619333" y="2131356"/>
            <a:ext cx="1755384" cy="467451"/>
          </a:xfrm>
          <a:prstGeom prst="roundRect">
            <a:avLst/>
          </a:prstGeom>
          <a:solidFill>
            <a:srgbClr val="FFC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tx2">
                    <a:lumMod val="10000"/>
                  </a:schemeClr>
                </a:solidFill>
              </a:rPr>
              <a:t>ALTRUISMO</a:t>
            </a:r>
          </a:p>
        </p:txBody>
      </p:sp>
      <p:sp>
        <p:nvSpPr>
          <p:cNvPr id="9" name="Rectángulo redondeado 17">
            <a:extLst>
              <a:ext uri="{FF2B5EF4-FFF2-40B4-BE49-F238E27FC236}">
                <a16:creationId xmlns:a16="http://schemas.microsoft.com/office/drawing/2014/main" xmlns="" id="{DC1178B2-ED0E-4A8D-B021-826A27097A3C}"/>
              </a:ext>
            </a:extLst>
          </p:cNvPr>
          <p:cNvSpPr/>
          <p:nvPr/>
        </p:nvSpPr>
        <p:spPr>
          <a:xfrm>
            <a:off x="7882867" y="2752054"/>
            <a:ext cx="1503388" cy="487036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tx2">
                    <a:lumMod val="10000"/>
                  </a:schemeClr>
                </a:solidFill>
              </a:rPr>
              <a:t>LUJURIA</a:t>
            </a:r>
          </a:p>
        </p:txBody>
      </p:sp>
      <p:sp>
        <p:nvSpPr>
          <p:cNvPr id="10" name="Rectángulo redondeado 18">
            <a:extLst>
              <a:ext uri="{FF2B5EF4-FFF2-40B4-BE49-F238E27FC236}">
                <a16:creationId xmlns:a16="http://schemas.microsoft.com/office/drawing/2014/main" xmlns="" id="{6CAD27AF-DD5A-47F9-992C-3BE696786BF8}"/>
              </a:ext>
            </a:extLst>
          </p:cNvPr>
          <p:cNvSpPr/>
          <p:nvPr/>
        </p:nvSpPr>
        <p:spPr>
          <a:xfrm>
            <a:off x="9613338" y="2754279"/>
            <a:ext cx="1720409" cy="467451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tx2">
                    <a:lumMod val="10000"/>
                  </a:schemeClr>
                </a:solidFill>
              </a:rPr>
              <a:t>CASTIDAD</a:t>
            </a:r>
          </a:p>
        </p:txBody>
      </p:sp>
      <p:sp>
        <p:nvSpPr>
          <p:cNvPr id="11" name="Rectángulo redondeado 20">
            <a:extLst>
              <a:ext uri="{FF2B5EF4-FFF2-40B4-BE49-F238E27FC236}">
                <a16:creationId xmlns:a16="http://schemas.microsoft.com/office/drawing/2014/main" xmlns="" id="{7DFE43F7-9610-4815-A884-4B65E2BFAC04}"/>
              </a:ext>
            </a:extLst>
          </p:cNvPr>
          <p:cNvSpPr/>
          <p:nvPr/>
        </p:nvSpPr>
        <p:spPr>
          <a:xfrm>
            <a:off x="7882867" y="3439639"/>
            <a:ext cx="1503388" cy="487036"/>
          </a:xfrm>
          <a:prstGeom prst="roundRect">
            <a:avLst/>
          </a:prstGeom>
          <a:solidFill>
            <a:srgbClr val="66E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tx2">
                    <a:lumMod val="10000"/>
                  </a:schemeClr>
                </a:solidFill>
              </a:rPr>
              <a:t>ORGULLO</a:t>
            </a:r>
          </a:p>
        </p:txBody>
      </p:sp>
      <p:sp>
        <p:nvSpPr>
          <p:cNvPr id="12" name="Rectángulo redondeado 21">
            <a:extLst>
              <a:ext uri="{FF2B5EF4-FFF2-40B4-BE49-F238E27FC236}">
                <a16:creationId xmlns:a16="http://schemas.microsoft.com/office/drawing/2014/main" xmlns="" id="{B70E9C58-9DDE-4036-94D2-25B55A1F210E}"/>
              </a:ext>
            </a:extLst>
          </p:cNvPr>
          <p:cNvSpPr/>
          <p:nvPr/>
        </p:nvSpPr>
        <p:spPr>
          <a:xfrm>
            <a:off x="9671366" y="3439639"/>
            <a:ext cx="1693481" cy="467451"/>
          </a:xfrm>
          <a:prstGeom prst="roundRect">
            <a:avLst/>
          </a:prstGeom>
          <a:solidFill>
            <a:srgbClr val="6EF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tx2">
                    <a:lumMod val="10000"/>
                  </a:schemeClr>
                </a:solidFill>
              </a:rPr>
              <a:t>HUMILDAD</a:t>
            </a:r>
            <a:endParaRPr lang="es-CO" sz="12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Rectángulo redondeado 23">
            <a:extLst>
              <a:ext uri="{FF2B5EF4-FFF2-40B4-BE49-F238E27FC236}">
                <a16:creationId xmlns:a16="http://schemas.microsoft.com/office/drawing/2014/main" xmlns="" id="{7DD10C1D-CDE8-4D7E-A49D-E06C3D255169}"/>
              </a:ext>
            </a:extLst>
          </p:cNvPr>
          <p:cNvSpPr/>
          <p:nvPr/>
        </p:nvSpPr>
        <p:spPr>
          <a:xfrm>
            <a:off x="7910360" y="4093784"/>
            <a:ext cx="1503388" cy="487036"/>
          </a:xfrm>
          <a:prstGeom prst="roundRect">
            <a:avLst/>
          </a:prstGeom>
          <a:solidFill>
            <a:srgbClr val="66A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tx2">
                    <a:lumMod val="10000"/>
                  </a:schemeClr>
                </a:solidFill>
              </a:rPr>
              <a:t>IRA</a:t>
            </a:r>
          </a:p>
        </p:txBody>
      </p:sp>
      <p:sp>
        <p:nvSpPr>
          <p:cNvPr id="14" name="Rectángulo redondeado 24">
            <a:extLst>
              <a:ext uri="{FF2B5EF4-FFF2-40B4-BE49-F238E27FC236}">
                <a16:creationId xmlns:a16="http://schemas.microsoft.com/office/drawing/2014/main" xmlns="" id="{7967977B-7B67-4C95-AA67-209C6979C28E}"/>
              </a:ext>
            </a:extLst>
          </p:cNvPr>
          <p:cNvSpPr/>
          <p:nvPr/>
        </p:nvSpPr>
        <p:spPr>
          <a:xfrm>
            <a:off x="9676838" y="4094165"/>
            <a:ext cx="1693481" cy="467451"/>
          </a:xfrm>
          <a:prstGeom prst="roundRect">
            <a:avLst/>
          </a:prstGeom>
          <a:solidFill>
            <a:srgbClr val="66A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333" b="1" dirty="0">
                <a:solidFill>
                  <a:schemeClr val="tx2">
                    <a:lumMod val="10000"/>
                  </a:schemeClr>
                </a:solidFill>
              </a:rPr>
              <a:t>MANSEDUMBRE</a:t>
            </a:r>
          </a:p>
        </p:txBody>
      </p:sp>
      <p:sp>
        <p:nvSpPr>
          <p:cNvPr id="15" name="Rectángulo redondeado 27">
            <a:extLst>
              <a:ext uri="{FF2B5EF4-FFF2-40B4-BE49-F238E27FC236}">
                <a16:creationId xmlns:a16="http://schemas.microsoft.com/office/drawing/2014/main" xmlns="" id="{E9DBD2B2-756E-420D-BD99-E5C008CA4CD6}"/>
              </a:ext>
            </a:extLst>
          </p:cNvPr>
          <p:cNvSpPr/>
          <p:nvPr/>
        </p:nvSpPr>
        <p:spPr>
          <a:xfrm>
            <a:off x="7920967" y="4747929"/>
            <a:ext cx="1503388" cy="487036"/>
          </a:xfrm>
          <a:prstGeom prst="roundRect">
            <a:avLst/>
          </a:prstGeom>
          <a:solidFill>
            <a:srgbClr val="66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tx2">
                    <a:lumMod val="10000"/>
                  </a:schemeClr>
                </a:solidFill>
              </a:rPr>
              <a:t>GULA</a:t>
            </a:r>
          </a:p>
        </p:txBody>
      </p:sp>
      <p:sp>
        <p:nvSpPr>
          <p:cNvPr id="16" name="Rectángulo redondeado 28">
            <a:extLst>
              <a:ext uri="{FF2B5EF4-FFF2-40B4-BE49-F238E27FC236}">
                <a16:creationId xmlns:a16="http://schemas.microsoft.com/office/drawing/2014/main" xmlns="" id="{FEBDF05C-6FF7-4FF6-8827-779EBF053FEA}"/>
              </a:ext>
            </a:extLst>
          </p:cNvPr>
          <p:cNvSpPr/>
          <p:nvPr/>
        </p:nvSpPr>
        <p:spPr>
          <a:xfrm>
            <a:off x="9659524" y="4757721"/>
            <a:ext cx="1681241" cy="467451"/>
          </a:xfrm>
          <a:prstGeom prst="roundRect">
            <a:avLst/>
          </a:prstGeom>
          <a:solidFill>
            <a:srgbClr val="66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2">
                    <a:lumMod val="10000"/>
                  </a:schemeClr>
                </a:solidFill>
              </a:rPr>
              <a:t>TEMPLANZA</a:t>
            </a:r>
          </a:p>
        </p:txBody>
      </p:sp>
      <p:sp>
        <p:nvSpPr>
          <p:cNvPr id="17" name="Rectángulo redondeado 30">
            <a:extLst>
              <a:ext uri="{FF2B5EF4-FFF2-40B4-BE49-F238E27FC236}">
                <a16:creationId xmlns:a16="http://schemas.microsoft.com/office/drawing/2014/main" xmlns="" id="{2DD20475-8896-47B4-B54E-831130DB03CF}"/>
              </a:ext>
            </a:extLst>
          </p:cNvPr>
          <p:cNvSpPr/>
          <p:nvPr/>
        </p:nvSpPr>
        <p:spPr>
          <a:xfrm>
            <a:off x="7937940" y="5435514"/>
            <a:ext cx="1503388" cy="487036"/>
          </a:xfrm>
          <a:prstGeom prst="roundRect">
            <a:avLst/>
          </a:prstGeom>
          <a:solidFill>
            <a:srgbClr val="FF6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tx2">
                    <a:lumMod val="10000"/>
                  </a:schemeClr>
                </a:solidFill>
              </a:rPr>
              <a:t>ENVIDIA</a:t>
            </a:r>
          </a:p>
        </p:txBody>
      </p:sp>
      <p:sp>
        <p:nvSpPr>
          <p:cNvPr id="18" name="Rectángulo redondeado 31">
            <a:extLst>
              <a:ext uri="{FF2B5EF4-FFF2-40B4-BE49-F238E27FC236}">
                <a16:creationId xmlns:a16="http://schemas.microsoft.com/office/drawing/2014/main" xmlns="" id="{33AF9D39-B92A-4D52-9800-ADE91A5D5EF8}"/>
              </a:ext>
            </a:extLst>
          </p:cNvPr>
          <p:cNvSpPr/>
          <p:nvPr/>
        </p:nvSpPr>
        <p:spPr>
          <a:xfrm>
            <a:off x="9659524" y="5402448"/>
            <a:ext cx="1639624" cy="467451"/>
          </a:xfrm>
          <a:prstGeom prst="roundRect">
            <a:avLst/>
          </a:prstGeom>
          <a:solidFill>
            <a:srgbClr val="FF6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67" b="1" dirty="0">
                <a:solidFill>
                  <a:schemeClr val="tx2">
                    <a:lumMod val="10000"/>
                  </a:schemeClr>
                </a:solidFill>
              </a:rPr>
              <a:t>FILANTROPÍA</a:t>
            </a:r>
          </a:p>
        </p:txBody>
      </p:sp>
      <p:sp>
        <p:nvSpPr>
          <p:cNvPr id="19" name="Google Shape;90;p14">
            <a:extLst>
              <a:ext uri="{FF2B5EF4-FFF2-40B4-BE49-F238E27FC236}">
                <a16:creationId xmlns:a16="http://schemas.microsoft.com/office/drawing/2014/main" xmlns="" id="{50DCB9FD-64A2-4BB7-90AD-DDA4EBB5A6D4}"/>
              </a:ext>
            </a:extLst>
          </p:cNvPr>
          <p:cNvSpPr txBox="1">
            <a:spLocks/>
          </p:cNvSpPr>
          <p:nvPr/>
        </p:nvSpPr>
        <p:spPr>
          <a:xfrm>
            <a:off x="7693625" y="640574"/>
            <a:ext cx="1965899" cy="56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ctr"/>
            <a:r>
              <a:rPr lang="es-MX" sz="3200" b="1" dirty="0">
                <a:solidFill>
                  <a:schemeClr val="accent6">
                    <a:lumMod val="50000"/>
                  </a:schemeClr>
                </a:solidFill>
              </a:rPr>
              <a:t>DEFECTO</a:t>
            </a:r>
            <a:endParaRPr lang="en-US" sz="3200" b="1" dirty="0">
              <a:solidFill>
                <a:srgbClr val="66BFEC"/>
              </a:solidFill>
            </a:endParaRPr>
          </a:p>
        </p:txBody>
      </p:sp>
      <p:sp>
        <p:nvSpPr>
          <p:cNvPr id="20" name="Google Shape;90;p14">
            <a:extLst>
              <a:ext uri="{FF2B5EF4-FFF2-40B4-BE49-F238E27FC236}">
                <a16:creationId xmlns:a16="http://schemas.microsoft.com/office/drawing/2014/main" xmlns="" id="{8CB3B4D9-6CE1-4EEA-BA83-5933354E38F4}"/>
              </a:ext>
            </a:extLst>
          </p:cNvPr>
          <p:cNvSpPr txBox="1">
            <a:spLocks/>
          </p:cNvSpPr>
          <p:nvPr/>
        </p:nvSpPr>
        <p:spPr>
          <a:xfrm>
            <a:off x="9535156" y="631645"/>
            <a:ext cx="1965899" cy="56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2"/>
              </a:buClr>
              <a:buSzPts val="2400"/>
              <a:buFont typeface="Dosis"/>
              <a:buNone/>
              <a:defRPr sz="3200" b="1">
                <a:solidFill>
                  <a:schemeClr val="accent6">
                    <a:lumMod val="50000"/>
                  </a:schemeClr>
                </a:solidFill>
                <a:latin typeface="Dosis"/>
                <a:ea typeface="Dosis"/>
                <a:cs typeface="Dosis"/>
              </a:defRPr>
            </a:lvl1pPr>
            <a:lvl2pPr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</a:defRPr>
            </a:lvl2pPr>
            <a:lvl3pPr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</a:defRPr>
            </a:lvl3pPr>
            <a:lvl4pPr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</a:defRPr>
            </a:lvl4pPr>
            <a:lvl5pPr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</a:defRPr>
            </a:lvl5pPr>
            <a:lvl6pPr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</a:defRPr>
            </a:lvl6pPr>
            <a:lvl7pPr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</a:defRPr>
            </a:lvl7pPr>
            <a:lvl8pPr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</a:defRPr>
            </a:lvl8pPr>
            <a:lvl9pPr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</a:defRPr>
            </a:lvl9pPr>
          </a:lstStyle>
          <a:p>
            <a:r>
              <a:rPr lang="es-MX" dirty="0"/>
              <a:t>VIRTUD</a:t>
            </a:r>
            <a:endParaRPr lang="en-US" dirty="0"/>
          </a:p>
        </p:txBody>
      </p:sp>
      <p:sp>
        <p:nvSpPr>
          <p:cNvPr id="22" name="Google Shape;90;p14"/>
          <p:cNvSpPr txBox="1">
            <a:spLocks/>
          </p:cNvSpPr>
          <p:nvPr/>
        </p:nvSpPr>
        <p:spPr>
          <a:xfrm>
            <a:off x="1125778" y="1386737"/>
            <a:ext cx="4579475" cy="122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MX" sz="8000" b="1" dirty="0">
                <a:solidFill>
                  <a:srgbClr val="0DB7C4"/>
                </a:solidFill>
              </a:rPr>
              <a:t>VIRTUDES</a:t>
            </a:r>
            <a:endParaRPr lang="en-US" sz="8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2" b="16817"/>
          <a:stretch/>
        </p:blipFill>
        <p:spPr>
          <a:xfrm>
            <a:off x="892700" y="2751843"/>
            <a:ext cx="6676500" cy="4000288"/>
          </a:xfrm>
          <a:prstGeom prst="rect">
            <a:avLst/>
          </a:prstGeom>
        </p:spPr>
      </p:pic>
      <p:sp>
        <p:nvSpPr>
          <p:cNvPr id="25" name="Google Shape;90;p14"/>
          <p:cNvSpPr txBox="1">
            <a:spLocks/>
          </p:cNvSpPr>
          <p:nvPr/>
        </p:nvSpPr>
        <p:spPr>
          <a:xfrm>
            <a:off x="1618315" y="3771901"/>
            <a:ext cx="891885" cy="146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n-US" sz="8800" b="1" dirty="0">
                <a:solidFill>
                  <a:schemeClr val="bg2"/>
                </a:solidFill>
              </a:rPr>
              <a:t>+</a:t>
            </a:r>
            <a:endParaRPr lang="en-US" sz="8800" b="1" dirty="0">
              <a:solidFill>
                <a:schemeClr val="bg2"/>
              </a:solidFill>
            </a:endParaRPr>
          </a:p>
        </p:txBody>
      </p:sp>
      <p:sp>
        <p:nvSpPr>
          <p:cNvPr id="28" name="Google Shape;90;p14"/>
          <p:cNvSpPr txBox="1">
            <a:spLocks/>
          </p:cNvSpPr>
          <p:nvPr/>
        </p:nvSpPr>
        <p:spPr>
          <a:xfrm>
            <a:off x="5862700" y="3733990"/>
            <a:ext cx="891885" cy="146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n-US" sz="8800" b="1" dirty="0" smtClean="0">
                <a:solidFill>
                  <a:schemeClr val="bg2"/>
                </a:solidFill>
              </a:rPr>
              <a:t>-</a:t>
            </a:r>
            <a:endParaRPr lang="en-US" sz="8800" b="1" dirty="0">
              <a:solidFill>
                <a:schemeClr val="bg2"/>
              </a:solidFill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161" y="4966724"/>
            <a:ext cx="1520465" cy="143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2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2" grpId="0"/>
      <p:bldP spid="25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1101279" y="4011228"/>
            <a:ext cx="4379453" cy="201043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597" indent="0" algn="just">
              <a:buNone/>
            </a:pPr>
            <a:r>
              <a:rPr lang="es-MX" sz="2400" dirty="0"/>
              <a:t>En la medida que </a:t>
            </a:r>
            <a:r>
              <a:rPr lang="es-MX" sz="2400" b="1" dirty="0"/>
              <a:t>el </a:t>
            </a:r>
            <a:r>
              <a:rPr lang="es-MX" sz="2400" b="1" dirty="0" err="1"/>
              <a:t>Kundalin</a:t>
            </a:r>
            <a:r>
              <a:rPr lang="es-MX" sz="2400" dirty="0" err="1"/>
              <a:t>i</a:t>
            </a:r>
            <a:r>
              <a:rPr lang="es-MX" sz="2400" dirty="0"/>
              <a:t> sube por nuestra </a:t>
            </a:r>
            <a:r>
              <a:rPr lang="es-MX" sz="2400" b="1" dirty="0"/>
              <a:t>médula espinal, </a:t>
            </a:r>
            <a:r>
              <a:rPr lang="es-MX" sz="2400" dirty="0"/>
              <a:t>creando cada uno de nuestros </a:t>
            </a:r>
            <a:r>
              <a:rPr lang="es-MX" sz="2400" b="1" dirty="0"/>
              <a:t>cuerpos, </a:t>
            </a:r>
            <a:r>
              <a:rPr lang="es-MX" sz="2400" dirty="0"/>
              <a:t>vamos recibiendo unos </a:t>
            </a:r>
            <a:r>
              <a:rPr lang="es-MX" sz="2400" b="1" dirty="0"/>
              <a:t>poderes.</a:t>
            </a:r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 dirty="0"/>
          </a:p>
        </p:txBody>
      </p:sp>
      <p:sp>
        <p:nvSpPr>
          <p:cNvPr id="9" name="Google Shape;90;p14"/>
          <p:cNvSpPr txBox="1">
            <a:spLocks/>
          </p:cNvSpPr>
          <p:nvPr/>
        </p:nvSpPr>
        <p:spPr>
          <a:xfrm>
            <a:off x="1101279" y="2096215"/>
            <a:ext cx="4579475" cy="122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MX" sz="8266" b="1" dirty="0">
                <a:solidFill>
                  <a:srgbClr val="0DB7C4"/>
                </a:solidFill>
              </a:rPr>
              <a:t>PODERES</a:t>
            </a:r>
            <a:endParaRPr lang="en-US" sz="8266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133" y="1256396"/>
            <a:ext cx="2132214" cy="438421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019" y="5757794"/>
            <a:ext cx="844443" cy="857937"/>
          </a:xfrm>
          <a:prstGeom prst="rect">
            <a:avLst/>
          </a:prstGeom>
        </p:spPr>
      </p:pic>
      <p:sp>
        <p:nvSpPr>
          <p:cNvPr id="24" name="Google Shape;81;p13"/>
          <p:cNvSpPr txBox="1">
            <a:spLocks/>
          </p:cNvSpPr>
          <p:nvPr/>
        </p:nvSpPr>
        <p:spPr>
          <a:xfrm>
            <a:off x="1101279" y="1037146"/>
            <a:ext cx="6845511" cy="70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n-US" sz="2667" dirty="0">
                <a:latin typeface="Source Sans Pro" panose="020B0503030403020204" pitchFamily="34" charset="0"/>
              </a:rPr>
              <a:t>¿Qué </a:t>
            </a:r>
            <a:r>
              <a:rPr lang="en-US" sz="2667" dirty="0" err="1">
                <a:latin typeface="Source Sans Pro" panose="020B0503030403020204" pitchFamily="34" charset="0"/>
              </a:rPr>
              <a:t>es</a:t>
            </a:r>
            <a:r>
              <a:rPr lang="en-US" sz="2667" dirty="0">
                <a:latin typeface="Source Sans Pro" panose="020B0503030403020204" pitchFamily="34" charset="0"/>
              </a:rPr>
              <a:t> el alma?.</a:t>
            </a:r>
          </a:p>
        </p:txBody>
      </p:sp>
    </p:spTree>
    <p:extLst>
      <p:ext uri="{BB962C8B-B14F-4D97-AF65-F5344CB8AC3E}">
        <p14:creationId xmlns:p14="http://schemas.microsoft.com/office/powerpoint/2010/main" val="134468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100" y="0"/>
            <a:ext cx="892800" cy="152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 dirty="0"/>
          </a:p>
        </p:txBody>
      </p:sp>
      <p:sp>
        <p:nvSpPr>
          <p:cNvPr id="8" name="Google Shape;81;p13"/>
          <p:cNvSpPr txBox="1">
            <a:spLocks/>
          </p:cNvSpPr>
          <p:nvPr/>
        </p:nvSpPr>
        <p:spPr>
          <a:xfrm>
            <a:off x="1245763" y="813139"/>
            <a:ext cx="2000691" cy="70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s-CO" sz="2667" noProof="1">
                <a:latin typeface="Source Sans Pro" panose="020B0503030403020204" pitchFamily="34" charset="0"/>
              </a:rPr>
              <a:t>Poderes</a:t>
            </a:r>
            <a:r>
              <a:rPr lang="en-US" sz="2667" dirty="0">
                <a:latin typeface="Source Sans Pro" panose="020B0503030403020204" pitchFamily="34" charset="0"/>
              </a:rPr>
              <a:t>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02" y="2421152"/>
            <a:ext cx="1736895" cy="3571369"/>
          </a:xfrm>
          <a:prstGeom prst="rect">
            <a:avLst/>
          </a:prstGeom>
        </p:spPr>
      </p:pic>
      <p:sp>
        <p:nvSpPr>
          <p:cNvPr id="14" name="Google Shape;82;p13"/>
          <p:cNvSpPr txBox="1">
            <a:spLocks/>
          </p:cNvSpPr>
          <p:nvPr/>
        </p:nvSpPr>
        <p:spPr>
          <a:xfrm>
            <a:off x="1543235" y="1530457"/>
            <a:ext cx="1242027" cy="67241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5463" algn="ctr"/>
            <a:r>
              <a:rPr lang="es-MX" sz="1867" dirty="0"/>
              <a:t>Cuerpo </a:t>
            </a:r>
            <a:r>
              <a:rPr lang="es-MX" sz="1867" b="1" dirty="0"/>
              <a:t>Físico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53" y="6024894"/>
            <a:ext cx="713191" cy="724588"/>
          </a:xfrm>
          <a:prstGeom prst="rect">
            <a:avLst/>
          </a:prstGeom>
        </p:spPr>
      </p:pic>
      <p:sp>
        <p:nvSpPr>
          <p:cNvPr id="23" name="Google Shape;91;p14"/>
          <p:cNvSpPr txBox="1">
            <a:spLocks/>
          </p:cNvSpPr>
          <p:nvPr/>
        </p:nvSpPr>
        <p:spPr>
          <a:xfrm>
            <a:off x="3032697" y="3893545"/>
            <a:ext cx="3085600" cy="585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▹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⬩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⬞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es-MX" sz="2133" dirty="0"/>
              <a:t>Gobernar Gnomos y Pigmeos.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74" y="2404965"/>
            <a:ext cx="1736895" cy="3571369"/>
          </a:xfrm>
          <a:prstGeom prst="rect">
            <a:avLst/>
          </a:prstGeom>
        </p:spPr>
      </p:pic>
      <p:sp>
        <p:nvSpPr>
          <p:cNvPr id="13" name="Google Shape;82;p13"/>
          <p:cNvSpPr txBox="1">
            <a:spLocks/>
          </p:cNvSpPr>
          <p:nvPr/>
        </p:nvSpPr>
        <p:spPr>
          <a:xfrm>
            <a:off x="6997307" y="1514271"/>
            <a:ext cx="1242027" cy="67241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5463" algn="ctr"/>
            <a:r>
              <a:rPr lang="es-MX" sz="1867" dirty="0"/>
              <a:t>Cuerpo </a:t>
            </a:r>
          </a:p>
          <a:p>
            <a:pPr marL="135463" algn="ctr"/>
            <a:r>
              <a:rPr lang="es-MX" sz="1867" b="1" dirty="0"/>
              <a:t>Vital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725" y="6008707"/>
            <a:ext cx="713191" cy="724588"/>
          </a:xfrm>
          <a:prstGeom prst="rect">
            <a:avLst/>
          </a:prstGeom>
        </p:spPr>
      </p:pic>
      <p:sp>
        <p:nvSpPr>
          <p:cNvPr id="17" name="Google Shape;91;p14"/>
          <p:cNvSpPr txBox="1">
            <a:spLocks/>
          </p:cNvSpPr>
          <p:nvPr/>
        </p:nvSpPr>
        <p:spPr>
          <a:xfrm>
            <a:off x="8486768" y="3882762"/>
            <a:ext cx="3085600" cy="937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▹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⬩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⬞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es-MX" sz="2133" dirty="0"/>
              <a:t>Gobernar Ondinas y Nereidas del Agua.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8166" y="1929551"/>
            <a:ext cx="3174662" cy="19845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4635" y="2028341"/>
            <a:ext cx="3057733" cy="1898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6352" y="4916912"/>
            <a:ext cx="1980447" cy="1832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422" y="4982324"/>
            <a:ext cx="1706240" cy="16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5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13" grpId="0"/>
      <p:bldP spid="17" grpId="0"/>
    </p:bldLst>
  </p:timing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415665"/>
      </a:dk1>
      <a:lt1>
        <a:srgbClr val="FFFFFF"/>
      </a:lt1>
      <a:dk2>
        <a:srgbClr val="0DB7C4"/>
      </a:dk2>
      <a:lt2>
        <a:srgbClr val="F6F6F6"/>
      </a:lt2>
      <a:accent1>
        <a:srgbClr val="0A95B0"/>
      </a:accent1>
      <a:accent2>
        <a:srgbClr val="A7E5E9"/>
      </a:accent2>
      <a:accent3>
        <a:srgbClr val="A9D039"/>
      </a:accent3>
      <a:accent4>
        <a:srgbClr val="FFBC00"/>
      </a:accent4>
      <a:accent5>
        <a:srgbClr val="F24745"/>
      </a:accent5>
      <a:accent6>
        <a:srgbClr val="B3B3B3"/>
      </a:accent6>
      <a:hlink>
        <a:srgbClr val="0DB7C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6734</TotalTime>
  <Words>840</Words>
  <Application>Microsoft Office PowerPoint</Application>
  <PresentationFormat>Panorámica</PresentationFormat>
  <Paragraphs>200</Paragraphs>
  <Slides>29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Dosis</vt:lpstr>
      <vt:lpstr>Calibri</vt:lpstr>
      <vt:lpstr>Source Sans Pro</vt:lpstr>
      <vt:lpstr>Times New Roman</vt:lpstr>
      <vt:lpstr>Arial</vt:lpstr>
      <vt:lpstr>Cerimon template</vt:lpstr>
      <vt:lpstr>¿CÓMO SE  FABRICA ALMA Y ESPÍRITU?.</vt:lpstr>
      <vt:lpstr>Presentación de PowerPoint</vt:lpstr>
      <vt:lpstr>Presentación de PowerPoint</vt:lpstr>
      <vt:lpstr>¿QUÉ ES EL ALMA?</vt:lpstr>
      <vt:lpstr>Presentación de PowerPoint</vt:lpstr>
      <vt:lpstr>Presentación de PowerPoint</vt:lpstr>
      <vt:lpstr>¿Qué es el alma?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PASOS PARA LA FABRICACIÓN DEL ALMA HUMANA.</vt:lpstr>
      <vt:lpstr>Pasos para la fabricación del alma humana.</vt:lpstr>
      <vt:lpstr>Presentación de PowerPoint</vt:lpstr>
      <vt:lpstr>Alma humana.</vt:lpstr>
      <vt:lpstr>Presentación de PowerPoint</vt:lpstr>
      <vt:lpstr>¿Cómo se fabrica el espíritu?.</vt:lpstr>
      <vt:lpstr>10. Crear los 7 cuerpos de oro  11. Eliminar los yoes causa  12. Pagar Karma duro  13. Resucitar en sí mismo  14. Romper la Mecanicidad    </vt:lpstr>
      <vt:lpstr>Presentación de PowerPoint</vt:lpstr>
      <vt:lpstr>Presentación de PowerPoint</vt:lpstr>
      <vt:lpstr>Presentación de PowerPoint</vt:lpstr>
      <vt:lpstr>“Nuestro Ser puede hacer cosas que ni mil hombres juntos las harían ”.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CONOCIMIENTO DE SI MISMO Y OBJETIVOS.</dc:title>
  <dc:creator>user</dc:creator>
  <cp:lastModifiedBy>Usuario</cp:lastModifiedBy>
  <cp:revision>326</cp:revision>
  <dcterms:modified xsi:type="dcterms:W3CDTF">2020-08-01T20:26:27Z</dcterms:modified>
</cp:coreProperties>
</file>